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7"/>
  </p:notesMasterIdLst>
  <p:handoutMasterIdLst>
    <p:handoutMasterId r:id="rId38"/>
  </p:handoutMasterIdLst>
  <p:sldIdLst>
    <p:sldId id="256" r:id="rId2"/>
    <p:sldId id="353" r:id="rId3"/>
    <p:sldId id="354" r:id="rId4"/>
    <p:sldId id="356" r:id="rId5"/>
    <p:sldId id="357" r:id="rId6"/>
    <p:sldId id="358" r:id="rId7"/>
    <p:sldId id="360" r:id="rId8"/>
    <p:sldId id="361" r:id="rId9"/>
    <p:sldId id="363" r:id="rId10"/>
    <p:sldId id="364" r:id="rId11"/>
    <p:sldId id="365" r:id="rId12"/>
    <p:sldId id="366" r:id="rId13"/>
    <p:sldId id="304" r:id="rId14"/>
    <p:sldId id="307" r:id="rId15"/>
    <p:sldId id="313" r:id="rId16"/>
    <p:sldId id="315" r:id="rId17"/>
    <p:sldId id="351" r:id="rId18"/>
    <p:sldId id="316" r:id="rId19"/>
    <p:sldId id="349" r:id="rId20"/>
    <p:sldId id="318" r:id="rId21"/>
    <p:sldId id="319" r:id="rId22"/>
    <p:sldId id="322" r:id="rId23"/>
    <p:sldId id="324" r:id="rId24"/>
    <p:sldId id="325" r:id="rId25"/>
    <p:sldId id="336" r:id="rId26"/>
    <p:sldId id="337" r:id="rId27"/>
    <p:sldId id="338" r:id="rId28"/>
    <p:sldId id="339" r:id="rId29"/>
    <p:sldId id="341" r:id="rId30"/>
    <p:sldId id="342" r:id="rId31"/>
    <p:sldId id="343" r:id="rId32"/>
    <p:sldId id="345" r:id="rId33"/>
    <p:sldId id="346" r:id="rId34"/>
    <p:sldId id="347" r:id="rId35"/>
    <p:sldId id="303" r:id="rId36"/>
  </p:sldIdLst>
  <p:sldSz cx="9144000" cy="5143500" type="screen16x9"/>
  <p:notesSz cx="7010400" cy="9296400"/>
  <p:embeddedFontLst>
    <p:embeddedFont>
      <p:font typeface="Montserrat" panose="00000500000000000000" pitchFamily="2" charset="0"/>
      <p:regular r:id="rId39"/>
      <p:bold r:id="rId40"/>
      <p:italic r:id="rId41"/>
      <p:boldItalic r:id="rId42"/>
    </p:embeddedFont>
    <p:embeddedFont>
      <p:font typeface="Roboto"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CC"/>
    <a:srgbClr val="0033CC"/>
    <a:srgbClr val="3333FF"/>
    <a:srgbClr val="0066FF"/>
    <a:srgbClr val="FFCC00"/>
    <a:srgbClr val="FFFFFF"/>
    <a:srgbClr val="FFCCFF"/>
    <a:srgbClr val="FF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FEC15F9-15E0-447A-9264-1AC3B7DAB0DA}">
  <a:tblStyle styleId="{3FEC15F9-15E0-447A-9264-1AC3B7DAB0D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1425C75-A044-4983-AC5C-5849A420E0B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018"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0EA5B3C-3E86-4F06-A12F-F8A82579AE06}" type="datetimeFigureOut">
              <a:rPr lang="en-US" smtClean="0"/>
              <a:t>9/8/2024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9BD2263-1FFC-4FE5-8461-602F624DA9CF}" type="slidenum">
              <a:rPr lang="en-US" smtClean="0"/>
              <a:t>‹#›</a:t>
            </a:fld>
            <a:endParaRPr lang="en-US"/>
          </a:p>
        </p:txBody>
      </p:sp>
    </p:spTree>
    <p:extLst>
      <p:ext uri="{BB962C8B-B14F-4D97-AF65-F5344CB8AC3E}">
        <p14:creationId xmlns:p14="http://schemas.microsoft.com/office/powerpoint/2010/main" val="2985480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96729027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5f391192_0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5f391192_0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14628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5f391192_0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5f391192_0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62417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6221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3029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865324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10570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623203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38104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983918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95740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97365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695258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80875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14480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30709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684483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163803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56027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14350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096097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26166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140320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96214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30457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67881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45001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031695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73044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64017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89921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13176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128331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50869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66059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pic>
        <p:nvPicPr>
          <p:cNvPr id="10" name="Google Shape;10;p2" descr="aemelia_icons.png"/>
          <p:cNvPicPr preferRelativeResize="0"/>
          <p:nvPr/>
        </p:nvPicPr>
        <p:blipFill rotWithShape="1">
          <a:blip r:embed="rId2">
            <a:alphaModFix amt="40000"/>
          </a:blip>
          <a:srcRect t="30860" b="30860"/>
          <a:stretch/>
        </p:blipFill>
        <p:spPr>
          <a:xfrm>
            <a:off x="0" y="-2"/>
            <a:ext cx="9144000" cy="1968874"/>
          </a:xfrm>
          <a:prstGeom prst="rect">
            <a:avLst/>
          </a:prstGeom>
          <a:noFill/>
          <a:ln>
            <a:noFill/>
          </a:ln>
        </p:spPr>
      </p:pic>
      <p:sp>
        <p:nvSpPr>
          <p:cNvPr id="11" name="Google Shape;11;p2"/>
          <p:cNvSpPr txBox="1">
            <a:spLocks noGrp="1"/>
          </p:cNvSpPr>
          <p:nvPr>
            <p:ph type="ctrTitle"/>
          </p:nvPr>
        </p:nvSpPr>
        <p:spPr>
          <a:xfrm>
            <a:off x="2786525" y="1968875"/>
            <a:ext cx="5859600" cy="27663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solidFill>
          <a:schemeClr val="accent1"/>
        </a:solidFill>
        <a:effectLst/>
      </p:bgPr>
    </p:bg>
    <p:spTree>
      <p:nvGrpSpPr>
        <p:cNvPr id="1" name="Shape 21"/>
        <p:cNvGrpSpPr/>
        <p:nvPr/>
      </p:nvGrpSpPr>
      <p:grpSpPr>
        <a:xfrm>
          <a:off x="0" y="0"/>
          <a:ext cx="0" cy="0"/>
          <a:chOff x="0" y="0"/>
          <a:chExt cx="0" cy="0"/>
        </a:xfrm>
      </p:grpSpPr>
      <p:pic>
        <p:nvPicPr>
          <p:cNvPr id="22" name="Google Shape;22;p5" descr="aemelia_icons.png"/>
          <p:cNvPicPr preferRelativeResize="0"/>
          <p:nvPr/>
        </p:nvPicPr>
        <p:blipFill rotWithShape="1">
          <a:blip r:embed="rId2">
            <a:alphaModFix amt="20000"/>
          </a:blip>
          <a:srcRect l="38542" r="38544"/>
          <a:stretch/>
        </p:blipFill>
        <p:spPr>
          <a:xfrm>
            <a:off x="0" y="0"/>
            <a:ext cx="2095200" cy="5143500"/>
          </a:xfrm>
          <a:prstGeom prst="rect">
            <a:avLst/>
          </a:prstGeom>
          <a:noFill/>
          <a:ln>
            <a:noFill/>
          </a:ln>
        </p:spPr>
      </p:pic>
      <p:sp>
        <p:nvSpPr>
          <p:cNvPr id="23" name="Google Shape;23;p5"/>
          <p:cNvSpPr/>
          <p:nvPr/>
        </p:nvSpPr>
        <p:spPr>
          <a:xfrm flipH="1">
            <a:off x="2095200" y="0"/>
            <a:ext cx="7048800" cy="5143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4" name="Google Shape;24;p5"/>
          <p:cNvSpPr txBox="1">
            <a:spLocks noGrp="1"/>
          </p:cNvSpPr>
          <p:nvPr>
            <p:ph type="title"/>
          </p:nvPr>
        </p:nvSpPr>
        <p:spPr>
          <a:xfrm>
            <a:off x="203875" y="1626750"/>
            <a:ext cx="1712400" cy="8574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5" name="Google Shape;25;p5"/>
          <p:cNvSpPr txBox="1">
            <a:spLocks noGrp="1"/>
          </p:cNvSpPr>
          <p:nvPr>
            <p:ph type="body" idx="1"/>
          </p:nvPr>
        </p:nvSpPr>
        <p:spPr>
          <a:xfrm>
            <a:off x="2874625" y="275339"/>
            <a:ext cx="5562000" cy="4428300"/>
          </a:xfrm>
          <a:prstGeom prst="rect">
            <a:avLst/>
          </a:prstGeom>
        </p:spPr>
        <p:txBody>
          <a:bodyPr spcFirstLastPara="1" wrap="square" lIns="91425" tIns="91425" rIns="91425" bIns="91425" anchor="t" anchorCtr="0">
            <a:noAutofit/>
          </a:bodyPr>
          <a:lstStyle>
            <a:lvl1pPr marL="457200" lvl="0" indent="-419100">
              <a:spcBef>
                <a:spcPts val="600"/>
              </a:spcBef>
              <a:spcAft>
                <a:spcPts val="0"/>
              </a:spcAft>
              <a:buClr>
                <a:srgbClr val="6FA8DC"/>
              </a:buClr>
              <a:buSzPts val="3000"/>
              <a:buChar char="▸"/>
              <a:defRPr/>
            </a:lvl1pPr>
            <a:lvl2pPr marL="914400" lvl="1" indent="-381000">
              <a:spcBef>
                <a:spcPts val="0"/>
              </a:spcBef>
              <a:spcAft>
                <a:spcPts val="0"/>
              </a:spcAft>
              <a:buClr>
                <a:srgbClr val="6FA8DC"/>
              </a:buClr>
              <a:buSzPts val="2400"/>
              <a:buChar char="▹"/>
              <a:defRPr/>
            </a:lvl2pPr>
            <a:lvl3pPr marL="1371600" lvl="2" indent="-381000">
              <a:spcBef>
                <a:spcPts val="0"/>
              </a:spcBef>
              <a:spcAft>
                <a:spcPts val="0"/>
              </a:spcAft>
              <a:buClr>
                <a:srgbClr val="6FA8DC"/>
              </a:buClr>
              <a:buSzPts val="2400"/>
              <a:buChar char="■"/>
              <a:defRPr/>
            </a:lvl3pPr>
            <a:lvl4pPr marL="1828800" lvl="3" indent="-342900">
              <a:spcBef>
                <a:spcPts val="0"/>
              </a:spcBef>
              <a:spcAft>
                <a:spcPts val="0"/>
              </a:spcAft>
              <a:buClr>
                <a:srgbClr val="6FA8DC"/>
              </a:buClr>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6" name="Google Shape;26;p5"/>
          <p:cNvSpPr txBox="1">
            <a:spLocks noGrp="1"/>
          </p:cNvSpPr>
          <p:nvPr>
            <p:ph type="sldNum" idx="12"/>
          </p:nvPr>
        </p:nvSpPr>
        <p:spPr>
          <a:xfrm>
            <a:off x="109075" y="146024"/>
            <a:ext cx="1807200" cy="1252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5404248" y="4531519"/>
            <a:ext cx="683419" cy="273844"/>
          </a:xfrm>
          <a:prstGeom prst="rect">
            <a:avLst/>
          </a:prstGeom>
        </p:spPr>
        <p:txBody>
          <a:bodyPr/>
          <a:lstStyle>
            <a:lvl1pPr>
              <a:defRPr/>
            </a:lvl1pPr>
          </a:lstStyle>
          <a:p>
            <a:pPr>
              <a:defRPr/>
            </a:pPr>
            <a:fld id="{8DDCE49E-5798-4319-8421-735374812065}" type="datetimeFigureOut">
              <a:rPr lang="en-US"/>
              <a:pPr>
                <a:defRPr/>
              </a:pPr>
              <a:t>9/8/2024</a:t>
            </a:fld>
            <a:endParaRPr lang="en-US"/>
          </a:p>
        </p:txBody>
      </p:sp>
      <p:sp>
        <p:nvSpPr>
          <p:cNvPr id="3" name="Footer Placeholder 4"/>
          <p:cNvSpPr>
            <a:spLocks noGrp="1"/>
          </p:cNvSpPr>
          <p:nvPr>
            <p:ph type="ftr" sz="quarter" idx="11"/>
          </p:nvPr>
        </p:nvSpPr>
        <p:spPr>
          <a:xfrm>
            <a:off x="508397" y="4531519"/>
            <a:ext cx="4723209" cy="273844"/>
          </a:xfrm>
          <a:prstGeom prst="rect">
            <a:avLst/>
          </a:prstGeo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91762F7-F83A-4A65-9319-02C288AFF465}" type="slidenum">
              <a:rPr lang="en-US" altLang="en-US"/>
              <a:pPr>
                <a:defRPr/>
              </a:pPr>
              <a:t>‹#›</a:t>
            </a:fld>
            <a:endParaRPr lang="en-US" altLang="en-US"/>
          </a:p>
        </p:txBody>
      </p:sp>
    </p:spTree>
    <p:extLst>
      <p:ext uri="{BB962C8B-B14F-4D97-AF65-F5344CB8AC3E}">
        <p14:creationId xmlns:p14="http://schemas.microsoft.com/office/powerpoint/2010/main" val="5734369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874625" y="484600"/>
            <a:ext cx="5562000" cy="42078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3"/>
              </a:buClr>
              <a:buSzPts val="3000"/>
              <a:buFont typeface="Roboto"/>
              <a:buChar char="▸"/>
              <a:defRPr sz="3000">
                <a:solidFill>
                  <a:schemeClr val="dk1"/>
                </a:solidFill>
                <a:latin typeface="Roboto"/>
                <a:ea typeface="Roboto"/>
                <a:cs typeface="Roboto"/>
                <a:sym typeface="Roboto"/>
              </a:defRPr>
            </a:lvl1pPr>
            <a:lvl2pPr marL="914400" lvl="1" indent="-381000">
              <a:spcBef>
                <a:spcPts val="0"/>
              </a:spcBef>
              <a:spcAft>
                <a:spcPts val="0"/>
              </a:spcAft>
              <a:buClr>
                <a:schemeClr val="accent3"/>
              </a:buClr>
              <a:buSzPts val="2400"/>
              <a:buFont typeface="Roboto"/>
              <a:buChar char="▹"/>
              <a:defRPr sz="2400">
                <a:solidFill>
                  <a:schemeClr val="dk1"/>
                </a:solidFill>
                <a:latin typeface="Roboto"/>
                <a:ea typeface="Roboto"/>
                <a:cs typeface="Roboto"/>
                <a:sym typeface="Roboto"/>
              </a:defRPr>
            </a:lvl2pPr>
            <a:lvl3pPr marL="1371600" lvl="2" indent="-381000">
              <a:spcBef>
                <a:spcPts val="0"/>
              </a:spcBef>
              <a:spcAft>
                <a:spcPts val="0"/>
              </a:spcAft>
              <a:buClr>
                <a:schemeClr val="accent3"/>
              </a:buClr>
              <a:buSzPts val="2400"/>
              <a:buFont typeface="Roboto"/>
              <a:buChar char="■"/>
              <a:defRPr sz="2400">
                <a:solidFill>
                  <a:schemeClr val="dk1"/>
                </a:solidFill>
                <a:latin typeface="Roboto"/>
                <a:ea typeface="Roboto"/>
                <a:cs typeface="Roboto"/>
                <a:sym typeface="Roboto"/>
              </a:defRPr>
            </a:lvl3pPr>
            <a:lvl4pPr marL="1828800" lvl="3"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marL="2286000" lvl="4"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marL="2743200" lvl="5"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marL="3200400" lvl="6"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marL="3657600" lvl="7"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marL="4114800" lvl="8" indent="-3429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a:endParaRPr/>
          </a:p>
        </p:txBody>
      </p:sp>
      <p:sp>
        <p:nvSpPr>
          <p:cNvPr id="7" name="Google Shape;7;p1"/>
          <p:cNvSpPr txBox="1">
            <a:spLocks noGrp="1"/>
          </p:cNvSpPr>
          <p:nvPr>
            <p:ph type="sldNum" idx="12"/>
          </p:nvPr>
        </p:nvSpPr>
        <p:spPr>
          <a:xfrm>
            <a:off x="109075" y="146024"/>
            <a:ext cx="1807200" cy="1252800"/>
          </a:xfrm>
          <a:prstGeom prst="rect">
            <a:avLst/>
          </a:prstGeom>
          <a:noFill/>
          <a:ln>
            <a:noFill/>
          </a:ln>
        </p:spPr>
        <p:txBody>
          <a:bodyPr spcFirstLastPara="1" wrap="square" lIns="91425" tIns="91425" rIns="91425" bIns="91425" anchor="t" anchorCtr="0">
            <a:noAutofit/>
          </a:bodyPr>
          <a:lstStyle>
            <a:lvl1pPr lvl="0">
              <a:buNone/>
              <a:defRPr sz="9600" b="1">
                <a:solidFill>
                  <a:schemeClr val="accent2"/>
                </a:solidFill>
                <a:latin typeface="Montserrat"/>
                <a:ea typeface="Montserrat"/>
                <a:cs typeface="Montserrat"/>
                <a:sym typeface="Montserrat"/>
              </a:defRPr>
            </a:lvl1pPr>
            <a:lvl2pPr lvl="1">
              <a:buNone/>
              <a:defRPr sz="9600" b="1">
                <a:solidFill>
                  <a:schemeClr val="accent2"/>
                </a:solidFill>
                <a:latin typeface="Montserrat"/>
                <a:ea typeface="Montserrat"/>
                <a:cs typeface="Montserrat"/>
                <a:sym typeface="Montserrat"/>
              </a:defRPr>
            </a:lvl2pPr>
            <a:lvl3pPr lvl="2">
              <a:buNone/>
              <a:defRPr sz="9600" b="1">
                <a:solidFill>
                  <a:schemeClr val="accent2"/>
                </a:solidFill>
                <a:latin typeface="Montserrat"/>
                <a:ea typeface="Montserrat"/>
                <a:cs typeface="Montserrat"/>
                <a:sym typeface="Montserrat"/>
              </a:defRPr>
            </a:lvl3pPr>
            <a:lvl4pPr lvl="3">
              <a:buNone/>
              <a:defRPr sz="9600" b="1">
                <a:solidFill>
                  <a:schemeClr val="accent2"/>
                </a:solidFill>
                <a:latin typeface="Montserrat"/>
                <a:ea typeface="Montserrat"/>
                <a:cs typeface="Montserrat"/>
                <a:sym typeface="Montserrat"/>
              </a:defRPr>
            </a:lvl4pPr>
            <a:lvl5pPr lvl="4">
              <a:buNone/>
              <a:defRPr sz="9600" b="1">
                <a:solidFill>
                  <a:schemeClr val="accent2"/>
                </a:solidFill>
                <a:latin typeface="Montserrat"/>
                <a:ea typeface="Montserrat"/>
                <a:cs typeface="Montserrat"/>
                <a:sym typeface="Montserrat"/>
              </a:defRPr>
            </a:lvl5pPr>
            <a:lvl6pPr lvl="5">
              <a:buNone/>
              <a:defRPr sz="9600" b="1">
                <a:solidFill>
                  <a:schemeClr val="accent2"/>
                </a:solidFill>
                <a:latin typeface="Montserrat"/>
                <a:ea typeface="Montserrat"/>
                <a:cs typeface="Montserrat"/>
                <a:sym typeface="Montserrat"/>
              </a:defRPr>
            </a:lvl6pPr>
            <a:lvl7pPr lvl="6">
              <a:buNone/>
              <a:defRPr sz="9600" b="1">
                <a:solidFill>
                  <a:schemeClr val="accent2"/>
                </a:solidFill>
                <a:latin typeface="Montserrat"/>
                <a:ea typeface="Montserrat"/>
                <a:cs typeface="Montserrat"/>
                <a:sym typeface="Montserrat"/>
              </a:defRPr>
            </a:lvl7pPr>
            <a:lvl8pPr lvl="7">
              <a:buNone/>
              <a:defRPr sz="9600" b="1">
                <a:solidFill>
                  <a:schemeClr val="accent2"/>
                </a:solidFill>
                <a:latin typeface="Montserrat"/>
                <a:ea typeface="Montserrat"/>
                <a:cs typeface="Montserrat"/>
                <a:sym typeface="Montserrat"/>
              </a:defRPr>
            </a:lvl8pPr>
            <a:lvl9pPr lvl="8">
              <a:buNone/>
              <a:defRPr sz="9600" b="1">
                <a:solidFill>
                  <a:schemeClr val="accent2"/>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en"/>
              <a:t>‹#›</a:t>
            </a:fld>
            <a:endParaRPr/>
          </a:p>
        </p:txBody>
      </p:sp>
      <p:sp>
        <p:nvSpPr>
          <p:cNvPr id="8" name="Google Shape;8;p1"/>
          <p:cNvSpPr txBox="1">
            <a:spLocks noGrp="1"/>
          </p:cNvSpPr>
          <p:nvPr>
            <p:ph type="title"/>
          </p:nvPr>
        </p:nvSpPr>
        <p:spPr>
          <a:xfrm>
            <a:off x="203875" y="1626750"/>
            <a:ext cx="1712400" cy="85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1pPr>
            <a:lvl2pPr lvl="1">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2pPr>
            <a:lvl3pPr lvl="2">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3pPr>
            <a:lvl4pPr lvl="3">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4pPr>
            <a:lvl5pPr lvl="4">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5pPr>
            <a:lvl6pPr lvl="5">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6pPr>
            <a:lvl7pPr lvl="6">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7pPr>
            <a:lvl8pPr lvl="7">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8pPr>
            <a:lvl9pPr lvl="8">
              <a:spcBef>
                <a:spcPts val="0"/>
              </a:spcBef>
              <a:spcAft>
                <a:spcPts val="0"/>
              </a:spcAft>
              <a:buClr>
                <a:schemeClr val="lt1"/>
              </a:buClr>
              <a:buSzPts val="1800"/>
              <a:buFont typeface="Montserrat"/>
              <a:buNone/>
              <a:defRPr sz="1800" b="1">
                <a:solidFill>
                  <a:schemeClr val="lt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60"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3"/>
          <p:cNvSpPr txBox="1">
            <a:spLocks noGrp="1"/>
          </p:cNvSpPr>
          <p:nvPr>
            <p:ph type="ctrTitle"/>
          </p:nvPr>
        </p:nvSpPr>
        <p:spPr>
          <a:xfrm>
            <a:off x="887914" y="2410278"/>
            <a:ext cx="7498800" cy="1721382"/>
          </a:xfrm>
          <a:prstGeom prst="rect">
            <a:avLst/>
          </a:prstGeom>
          <a:effectLst>
            <a:outerShdw blurRad="50800" dist="38100" dir="2700000" algn="tl" rotWithShape="0">
              <a:prstClr val="black">
                <a:alpha val="40000"/>
              </a:prst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4000" dirty="0">
                <a:solidFill>
                  <a:srgbClr val="0000CC"/>
                </a:solidFill>
                <a:latin typeface="Times New Roman" panose="02020603050405020304" pitchFamily="18" charset="0"/>
                <a:cs typeface="Times New Roman" panose="02020603050405020304" pitchFamily="18" charset="0"/>
              </a:rPr>
              <a:t>NHỮNG ĐIỂM MỚI CỦA LUẬT BẢO HIỂM XÃ HỘI SỐ </a:t>
            </a:r>
            <a:r>
              <a:rPr lang="en" sz="4000" dirty="0">
                <a:solidFill>
                  <a:srgbClr val="FF0000"/>
                </a:solidFill>
                <a:latin typeface="Times New Roman" panose="02020603050405020304" pitchFamily="18" charset="0"/>
                <a:cs typeface="Times New Roman" panose="02020603050405020304" pitchFamily="18" charset="0"/>
              </a:rPr>
              <a:t>41/2024/QH15</a:t>
            </a:r>
            <a:r>
              <a:rPr lang="en" sz="4000" dirty="0">
                <a:solidFill>
                  <a:srgbClr val="0000CC"/>
                </a:solidFill>
                <a:latin typeface="Times New Roman" panose="02020603050405020304" pitchFamily="18" charset="0"/>
                <a:cs typeface="Times New Roman" panose="02020603050405020304" pitchFamily="18" charset="0"/>
              </a:rPr>
              <a:t> NĂM 2024</a:t>
            </a:r>
            <a:endParaRPr sz="4000" dirty="0">
              <a:solidFill>
                <a:srgbClr val="0000CC"/>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0" y="0"/>
            <a:ext cx="9144000" cy="1796143"/>
          </a:xfrm>
          <a:prstGeom prst="rect">
            <a:avLst/>
          </a:prstGeom>
          <a:solidFill>
            <a:schemeClr val="bg1"/>
          </a:solidFill>
        </p:spPr>
        <p:txBody>
          <a:bodyPr wrap="square" rtlCol="0">
            <a:spAutoFit/>
          </a:bodyPr>
          <a:lstStyle/>
          <a:p>
            <a:endParaRPr lang="en-US" dirty="0"/>
          </a:p>
        </p:txBody>
      </p:sp>
      <p:pic>
        <p:nvPicPr>
          <p:cNvPr id="4"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5137" y="266266"/>
            <a:ext cx="1201161" cy="120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374646" y="266266"/>
            <a:ext cx="5078756" cy="1015663"/>
          </a:xfrm>
          <a:prstGeom prst="rect">
            <a:avLst/>
          </a:prstGeom>
          <a:noFill/>
        </p:spPr>
        <p:txBody>
          <a:bodyPr wrap="square" rtlCol="0">
            <a:spAutoFit/>
          </a:bodyPr>
          <a:lstStyle/>
          <a:p>
            <a:pPr algn="ctr"/>
            <a:r>
              <a:rPr lang="en-US" sz="2000" b="1" dirty="0">
                <a:solidFill>
                  <a:srgbClr val="002060"/>
                </a:solidFill>
                <a:latin typeface="Times New Roman" panose="02020603050405020304" pitchFamily="18" charset="0"/>
                <a:cs typeface="Times New Roman" panose="02020603050405020304" pitchFamily="18" charset="0"/>
              </a:rPr>
              <a:t>BẢO HIỂM XÃ HỘI VIỆT NAM </a:t>
            </a:r>
          </a:p>
          <a:p>
            <a:pPr algn="ctr"/>
            <a:r>
              <a:rPr lang="en-US" sz="2000" b="1" dirty="0">
                <a:solidFill>
                  <a:srgbClr val="002060"/>
                </a:solidFill>
                <a:latin typeface="Times New Roman" panose="02020603050405020304" pitchFamily="18" charset="0"/>
                <a:cs typeface="Times New Roman" panose="02020603050405020304" pitchFamily="18" charset="0"/>
              </a:rPr>
              <a:t>BẢO HIỂM XÃ HỘI TP.HỒ CHÍ MINH</a:t>
            </a:r>
          </a:p>
          <a:p>
            <a:pPr algn="ctr"/>
            <a:endParaRPr lang="en-US" sz="20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23" name="Rectangle 22"/>
          <p:cNvSpPr/>
          <p:nvPr/>
        </p:nvSpPr>
        <p:spPr>
          <a:xfrm>
            <a:off x="14690" y="-217"/>
            <a:ext cx="9144000" cy="52449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endParaRPr lang="en-US">
              <a:solidFill>
                <a:srgbClr val="0033CC"/>
              </a:solidFill>
            </a:endParaRPr>
          </a:p>
        </p:txBody>
      </p:sp>
      <p:pic>
        <p:nvPicPr>
          <p:cNvPr id="4"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16" y="22384"/>
            <a:ext cx="1201161" cy="120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444977" y="285768"/>
            <a:ext cx="7157155" cy="369332"/>
          </a:xfrm>
          <a:prstGeom prst="rect">
            <a:avLst/>
          </a:prstGeom>
          <a:noFill/>
        </p:spPr>
        <p:txBody>
          <a:bodyPr wrap="square" rtlCol="0">
            <a:spAutoFit/>
          </a:bodyPr>
          <a:lstStyle/>
          <a:p>
            <a:pPr algn="ctr"/>
            <a:r>
              <a:rPr lang="en-US" sz="1800" b="1" dirty="0">
                <a:solidFill>
                  <a:srgbClr val="FF0000"/>
                </a:solidFill>
                <a:latin typeface="Times New Roman" panose="02020603050405020304" pitchFamily="18" charset="0"/>
                <a:cs typeface="Times New Roman" panose="02020603050405020304" pitchFamily="18" charset="0"/>
              </a:rPr>
              <a:t>NỘI DUNG ĐIỀU CHỈNH, BỔ SUNG CỦA LUẬT BHXH NĂM 2024</a:t>
            </a:r>
          </a:p>
        </p:txBody>
      </p:sp>
      <p:sp>
        <p:nvSpPr>
          <p:cNvPr id="3" name="Rectangle 2"/>
          <p:cNvSpPr/>
          <p:nvPr/>
        </p:nvSpPr>
        <p:spPr>
          <a:xfrm>
            <a:off x="259645" y="1330118"/>
            <a:ext cx="4572000" cy="338554"/>
          </a:xfrm>
          <a:prstGeom prst="rect">
            <a:avLst/>
          </a:prstGeom>
        </p:spPr>
        <p:txBody>
          <a:bodyPr>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Mở</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rộng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đối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tượng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bắt</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buộc</a:t>
            </a:r>
            <a:endParaRPr lang="en-US" sz="1600" dirty="0">
              <a:solidFill>
                <a:schemeClr val="accent4">
                  <a:lumMod val="10000"/>
                </a:schemeClr>
              </a:solidFill>
            </a:endParaRPr>
          </a:p>
        </p:txBody>
      </p:sp>
      <p:sp>
        <p:nvSpPr>
          <p:cNvPr id="6" name="Rectangle 5"/>
          <p:cNvSpPr/>
          <p:nvPr/>
        </p:nvSpPr>
        <p:spPr>
          <a:xfrm>
            <a:off x="257981" y="1738485"/>
            <a:ext cx="4223709" cy="830997"/>
          </a:xfrm>
          <a:prstGeom prst="rect">
            <a:avLst/>
          </a:prstGeom>
        </p:spPr>
        <p:txBody>
          <a:bodyPr wrap="square">
            <a:spAutoFit/>
          </a:bodyPr>
          <a:lstStyle/>
          <a:p>
            <a:pPr marL="225425" indent="-225425"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2.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quản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lý</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làm</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rõ</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nội</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hàm</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việc</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xử</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lý</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hành</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vi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chậm</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đóng</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hành</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vi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trốn</a:t>
            </a:r>
            <a:r>
              <a:rPr lang="en-US" sz="1600" b="1" i="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4">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8" name="Rectangle 7"/>
          <p:cNvSpPr/>
          <p:nvPr/>
        </p:nvSpPr>
        <p:spPr>
          <a:xfrm>
            <a:off x="246692" y="2622265"/>
            <a:ext cx="4223709" cy="584775"/>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3.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cụ</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thể</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chiếu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thay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cho</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lương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cơ</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sở</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9" name="Rectangle 8"/>
          <p:cNvSpPr/>
          <p:nvPr/>
        </p:nvSpPr>
        <p:spPr>
          <a:xfrm>
            <a:off x="242964" y="3341497"/>
            <a:ext cx="2948243" cy="338554"/>
          </a:xfrm>
          <a:prstGeom prst="rect">
            <a:avLst/>
          </a:prstGeom>
        </p:spPr>
        <p:txBody>
          <a:bodyPr wrap="none">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4.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Chế</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độ</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hưu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trí</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xã</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hội</a:t>
            </a:r>
            <a:endParaRPr lang="en-US" sz="1600" b="1" dirty="0">
              <a:solidFill>
                <a:schemeClr val="accent4">
                  <a:lumMod val="10000"/>
                </a:schemeClr>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235403" y="3785158"/>
            <a:ext cx="4336598" cy="830997"/>
          </a:xfrm>
          <a:prstGeom prst="rect">
            <a:avLst/>
          </a:prstGeom>
        </p:spPr>
        <p:txBody>
          <a:bodyPr wrap="square">
            <a:spAutoFit/>
          </a:bodyPr>
          <a:lstStyle/>
          <a:p>
            <a:pPr marL="225425" indent="-225425"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5. </a:t>
            </a:r>
            <a:r>
              <a:rPr lang="vi-VN" sz="1600" b="1" dirty="0">
                <a:solidFill>
                  <a:schemeClr val="accent4">
                    <a:lumMod val="10000"/>
                  </a:schemeClr>
                </a:solidFill>
                <a:latin typeface="Times New Roman" panose="02020603050405020304" pitchFamily="18" charset="0"/>
                <a:cs typeface="Times New Roman" panose="02020603050405020304" pitchFamily="18" charset="0"/>
              </a:rPr>
              <a:t>Chế độ đối với người lao động không đủ điều kiện hưởng lương hưu và chưa đủ tuổi </a:t>
            </a:r>
            <a:r>
              <a:rPr lang="en-US" sz="1600" b="1" dirty="0">
                <a:solidFill>
                  <a:schemeClr val="accent4">
                    <a:lumMod val="10000"/>
                  </a:schemeClr>
                </a:solidFill>
                <a:latin typeface="Times New Roman" panose="02020603050405020304" pitchFamily="18" charset="0"/>
                <a:cs typeface="Times New Roman" panose="02020603050405020304" pitchFamily="18" charset="0"/>
              </a:rPr>
              <a:t>h</a:t>
            </a:r>
            <a:r>
              <a:rPr lang="vi-VN" sz="1600" b="1" dirty="0">
                <a:solidFill>
                  <a:schemeClr val="accent4">
                    <a:lumMod val="10000"/>
                  </a:schemeClr>
                </a:solidFill>
                <a:latin typeface="Times New Roman" panose="02020603050405020304" pitchFamily="18" charset="0"/>
                <a:cs typeface="Times New Roman" panose="02020603050405020304" pitchFamily="18" charset="0"/>
              </a:rPr>
              <a:t>ưởng trợ cấp hưu trí xã hội</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13" name="Rectangle 12"/>
          <p:cNvSpPr/>
          <p:nvPr/>
        </p:nvSpPr>
        <p:spPr>
          <a:xfrm>
            <a:off x="257980" y="4636114"/>
            <a:ext cx="4328709" cy="584775"/>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6.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Mở</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rộng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quyền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lợi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cho</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a:t>
            </a:r>
          </a:p>
        </p:txBody>
      </p:sp>
      <p:sp>
        <p:nvSpPr>
          <p:cNvPr id="14" name="Rectangle 13"/>
          <p:cNvSpPr/>
          <p:nvPr/>
        </p:nvSpPr>
        <p:spPr>
          <a:xfrm>
            <a:off x="4860136" y="1297061"/>
            <a:ext cx="4125819" cy="584775"/>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7.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Điều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chỉnh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bổ</a:t>
            </a:r>
            <a:r>
              <a:rPr lang="en-US" sz="1600" b="1" dirty="0">
                <a:solidFill>
                  <a:schemeClr val="accent4">
                    <a:lumMod val="10000"/>
                  </a:schemeClr>
                </a:solidFill>
                <a:latin typeface="Times New Roman" panose="02020603050405020304" pitchFamily="18" charset="0"/>
                <a:cs typeface="Times New Roman" panose="02020603050405020304" pitchFamily="18" charset="0"/>
              </a:rPr>
              <a:t> sung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thêm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một</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số</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hành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vi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bị</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nghiêm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cấm</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endParaRPr lang="en-US" sz="1600" b="1" dirty="0">
              <a:solidFill>
                <a:schemeClr val="accent4">
                  <a:lumMod val="10000"/>
                </a:schemeClr>
              </a:solidFill>
            </a:endParaRPr>
          </a:p>
        </p:txBody>
      </p:sp>
      <p:sp>
        <p:nvSpPr>
          <p:cNvPr id="15" name="Rectangle 14"/>
          <p:cNvSpPr/>
          <p:nvPr/>
        </p:nvSpPr>
        <p:spPr>
          <a:xfrm>
            <a:off x="4865510" y="1848974"/>
            <a:ext cx="4131735" cy="830997"/>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8.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tách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biệt</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rõ</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hơn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quyền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trách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nhiệm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quyền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trách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nhiệm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thụ</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chế</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độ</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a:t>
            </a:r>
          </a:p>
        </p:txBody>
      </p:sp>
      <p:sp>
        <p:nvSpPr>
          <p:cNvPr id="16" name="Rectangle 15"/>
          <p:cNvSpPr/>
          <p:nvPr/>
        </p:nvSpPr>
        <p:spPr>
          <a:xfrm>
            <a:off x="4888087" y="2678457"/>
            <a:ext cx="4212805" cy="584775"/>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9.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Bổ</a:t>
            </a:r>
            <a:r>
              <a:rPr lang="en-US" sz="1600" b="1" dirty="0">
                <a:solidFill>
                  <a:schemeClr val="accent4">
                    <a:lumMod val="10000"/>
                  </a:schemeClr>
                </a:solidFill>
                <a:latin typeface="Times New Roman" panose="02020603050405020304" pitchFamily="18" charset="0"/>
                <a:cs typeface="Times New Roman" panose="02020603050405020304" pitchFamily="18" charset="0"/>
              </a:rPr>
              <a:t> sung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trách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nhiệm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sử</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dụng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lao</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động</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17" name="Rectangle 16"/>
          <p:cNvSpPr/>
          <p:nvPr/>
        </p:nvSpPr>
        <p:spPr>
          <a:xfrm>
            <a:off x="4865509" y="3263229"/>
            <a:ext cx="3883380" cy="584775"/>
          </a:xfrm>
          <a:prstGeom prst="rect">
            <a:avLst/>
          </a:prstGeom>
        </p:spPr>
        <p:txBody>
          <a:bodyPr wrap="square">
            <a:spAutoFit/>
          </a:bodyPr>
          <a:lstStyle/>
          <a:p>
            <a:pPr marL="169863" indent="-169863"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10.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chi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tiết</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khiếu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nại</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tố</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cáo</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xử</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lý</a:t>
            </a:r>
            <a:r>
              <a:rPr lang="en-US" sz="1600" b="1" dirty="0">
                <a:solidFill>
                  <a:schemeClr val="accent4">
                    <a:lumMod val="10000"/>
                  </a:schemeClr>
                </a:solidFill>
                <a:latin typeface="Times New Roman" panose="02020603050405020304" pitchFamily="18" charset="0"/>
                <a:cs typeface="Times New Roman" panose="02020603050405020304" pitchFamily="18" charset="0"/>
              </a:rPr>
              <a:t> vi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phạm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a:t>
            </a:r>
          </a:p>
        </p:txBody>
      </p:sp>
      <p:sp>
        <p:nvSpPr>
          <p:cNvPr id="18" name="Rectangle 17"/>
          <p:cNvSpPr/>
          <p:nvPr/>
        </p:nvSpPr>
        <p:spPr>
          <a:xfrm>
            <a:off x="4865508" y="3800604"/>
            <a:ext cx="3375381" cy="338554"/>
          </a:xfrm>
          <a:prstGeom prst="rect">
            <a:avLst/>
          </a:prstGeom>
        </p:spPr>
        <p:txBody>
          <a:bodyPr wrap="square">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11.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Thủ</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tục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hành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chính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a:t>
            </a:r>
          </a:p>
        </p:txBody>
      </p:sp>
      <p:sp>
        <p:nvSpPr>
          <p:cNvPr id="19" name="Rectangle 18"/>
          <p:cNvSpPr/>
          <p:nvPr/>
        </p:nvSpPr>
        <p:spPr>
          <a:xfrm>
            <a:off x="4865508" y="4108381"/>
            <a:ext cx="2777070" cy="338554"/>
          </a:xfrm>
          <a:prstGeom prst="rect">
            <a:avLst/>
          </a:prstGeom>
        </p:spPr>
        <p:txBody>
          <a:bodyPr wrap="square">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12.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Hợp</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tác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Quốc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tế</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20" name="Rectangle 19"/>
          <p:cNvSpPr/>
          <p:nvPr/>
        </p:nvSpPr>
        <p:spPr>
          <a:xfrm>
            <a:off x="4865508" y="4403945"/>
            <a:ext cx="3375381" cy="338554"/>
          </a:xfrm>
          <a:prstGeom prst="rect">
            <a:avLst/>
          </a:prstGeom>
        </p:spPr>
        <p:txBody>
          <a:bodyPr wrap="square">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13.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Đầu</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tư</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quản</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lý</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quỹ</a:t>
            </a:r>
            <a:r>
              <a:rPr lang="en-US" sz="1600" b="1" dirty="0">
                <a:solidFill>
                  <a:schemeClr val="accent4">
                    <a:lumMod val="10000"/>
                  </a:schemeClr>
                </a:solidFill>
                <a:latin typeface="Times New Roman" panose="02020603050405020304" pitchFamily="18" charset="0"/>
                <a:cs typeface="Times New Roman" panose="02020603050405020304" pitchFamily="18" charset="0"/>
              </a:rPr>
              <a:t> BHXH.</a:t>
            </a:r>
          </a:p>
        </p:txBody>
      </p:sp>
      <p:sp>
        <p:nvSpPr>
          <p:cNvPr id="21" name="Rectangle 20"/>
          <p:cNvSpPr/>
          <p:nvPr/>
        </p:nvSpPr>
        <p:spPr>
          <a:xfrm>
            <a:off x="4854218" y="4698336"/>
            <a:ext cx="4131737" cy="338554"/>
          </a:xfrm>
          <a:prstGeom prst="rect">
            <a:avLst/>
          </a:prstGeom>
        </p:spPr>
        <p:txBody>
          <a:bodyPr wrap="square">
            <a:spAutoFit/>
          </a:bodyPr>
          <a:lstStyle/>
          <a:p>
            <a:pPr algn="just"/>
            <a:r>
              <a:rPr lang="en-US" sz="1600" b="1" dirty="0">
                <a:solidFill>
                  <a:schemeClr val="accent4">
                    <a:lumMod val="10000"/>
                  </a:schemeClr>
                </a:solidFill>
                <a:latin typeface="Times New Roman" panose="02020603050405020304" pitchFamily="18" charset="0"/>
                <a:cs typeface="Times New Roman" panose="02020603050405020304" pitchFamily="18" charset="0"/>
              </a:rPr>
              <a:t>14.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rõ</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trách</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nhiệm</a:t>
            </a:r>
            <a:r>
              <a:rPr lang="en-US" sz="1600" b="1" dirty="0">
                <a:solidFill>
                  <a:schemeClr val="accent4">
                    <a:lumMod val="10000"/>
                  </a:schemeClr>
                </a:solidFill>
                <a:latin typeface="Times New Roman" panose="02020603050405020304" pitchFamily="18" charset="0"/>
                <a:cs typeface="Times New Roman" panose="02020603050405020304" pitchFamily="18" charset="0"/>
              </a:rPr>
              <a:t> UBND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các</a:t>
            </a:r>
            <a:r>
              <a:rPr lang="en-US" sz="1600" b="1" dirty="0">
                <a:solidFill>
                  <a:schemeClr val="accent4">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4">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283163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887103"/>
            <a:ext cx="2071688" cy="4256397"/>
          </a:xfrm>
          <a:prstGeom prst="rect">
            <a:avLst/>
          </a:prstGeom>
        </p:spPr>
        <p:txBody>
          <a:bodyPr spcFirstLastPara="1" wrap="square" lIns="91425" tIns="91425" rIns="91425" bIns="91425" anchor="t" anchorCtr="0">
            <a:noAutofit/>
          </a:bodyPr>
          <a:lstStyle/>
          <a:p>
            <a:pPr lvl="0" algn="ctr"/>
            <a:br>
              <a:rPr lang="en-US" sz="2200" dirty="0">
                <a:solidFill>
                  <a:srgbClr val="0000CC"/>
                </a:solidFill>
                <a:latin typeface="Times New Roman" panose="02020603050405020304" pitchFamily="18" charset="0"/>
                <a:cs typeface="Times New Roman" panose="02020603050405020304" pitchFamily="18" charset="0"/>
              </a:rPr>
            </a:br>
            <a:br>
              <a:rPr lang="en-US" sz="2200" dirty="0">
                <a:solidFill>
                  <a:srgbClr val="0000CC"/>
                </a:solidFill>
                <a:latin typeface="Times New Roman" panose="02020603050405020304" pitchFamily="18" charset="0"/>
                <a:cs typeface="Times New Roman" panose="02020603050405020304" pitchFamily="18" charset="0"/>
              </a:rPr>
            </a:br>
            <a:br>
              <a:rPr lang="en-US" sz="2200" dirty="0">
                <a:solidFill>
                  <a:srgbClr val="0000CC"/>
                </a:solidFill>
                <a:latin typeface="Times New Roman" panose="02020603050405020304" pitchFamily="18" charset="0"/>
                <a:cs typeface="Times New Roman" panose="02020603050405020304" pitchFamily="18" charset="0"/>
              </a:rPr>
            </a:br>
            <a:r>
              <a:rPr lang="en-US" sz="2200" dirty="0" err="1">
                <a:solidFill>
                  <a:srgbClr val="0000CC"/>
                </a:solidFill>
                <a:latin typeface="Times New Roman" panose="02020603050405020304" pitchFamily="18" charset="0"/>
                <a:cs typeface="Times New Roman" panose="02020603050405020304" pitchFamily="18" charset="0"/>
              </a:rPr>
              <a:t>Mở</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rộng</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đối</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tượng</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tham</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gia</a:t>
            </a:r>
            <a:r>
              <a:rPr lang="en-US" sz="2200" dirty="0">
                <a:solidFill>
                  <a:srgbClr val="0000CC"/>
                </a:solidFill>
                <a:latin typeface="Times New Roman" panose="02020603050405020304" pitchFamily="18" charset="0"/>
                <a:cs typeface="Times New Roman" panose="02020603050405020304" pitchFamily="18" charset="0"/>
              </a:rPr>
              <a:t> BHXH </a:t>
            </a:r>
            <a:r>
              <a:rPr lang="en-US" sz="2200" dirty="0" err="1">
                <a:solidFill>
                  <a:srgbClr val="0000CC"/>
                </a:solidFill>
                <a:latin typeface="Times New Roman" panose="02020603050405020304" pitchFamily="18" charset="0"/>
                <a:cs typeface="Times New Roman" panose="02020603050405020304" pitchFamily="18" charset="0"/>
              </a:rPr>
              <a:t>bắt</a:t>
            </a:r>
            <a:r>
              <a:rPr lang="en-US" sz="2200" dirty="0">
                <a:solidFill>
                  <a:srgbClr val="0000CC"/>
                </a:solidFill>
                <a:latin typeface="Times New Roman" panose="02020603050405020304" pitchFamily="18" charset="0"/>
                <a:cs typeface="Times New Roman" panose="02020603050405020304" pitchFamily="18" charset="0"/>
              </a:rPr>
              <a:t> </a:t>
            </a:r>
            <a:r>
              <a:rPr lang="en-US" sz="2200" dirty="0" err="1">
                <a:solidFill>
                  <a:srgbClr val="0000CC"/>
                </a:solidFill>
                <a:latin typeface="Times New Roman" panose="02020603050405020304" pitchFamily="18" charset="0"/>
                <a:cs typeface="Times New Roman" panose="02020603050405020304" pitchFamily="18" charset="0"/>
              </a:rPr>
              <a:t>buộc</a:t>
            </a:r>
            <a:endParaRPr lang="en-US" sz="2200" dirty="0">
              <a:solidFill>
                <a:srgbClr val="0000CC"/>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41967" y="575288"/>
            <a:ext cx="1691150" cy="877558"/>
          </a:xfrm>
        </p:spPr>
        <p:txBody>
          <a:bodyPr/>
          <a:lstStyle/>
          <a:p>
            <a:pPr marL="0" lvl="0" indent="0" algn="ctr" rtl="0">
              <a:spcBef>
                <a:spcPts val="0"/>
              </a:spcBef>
              <a:spcAft>
                <a:spcPts val="0"/>
              </a:spcAft>
              <a:buNone/>
            </a:pPr>
            <a:r>
              <a:rPr lang="en" sz="6000" dirty="0">
                <a:solidFill>
                  <a:schemeClr val="bg1"/>
                </a:solidFill>
              </a:rPr>
              <a:t>1</a:t>
            </a:r>
          </a:p>
          <a:p>
            <a:pPr marL="0" lvl="0" indent="0" algn="ctr" rtl="0">
              <a:spcBef>
                <a:spcPts val="0"/>
              </a:spcBef>
              <a:spcAft>
                <a:spcPts val="0"/>
              </a:spcAft>
              <a:buNone/>
            </a:pPr>
            <a:endParaRPr lang="en" sz="6600" dirty="0">
              <a:solidFill>
                <a:srgbClr val="0000CC"/>
              </a:solidFill>
            </a:endParaRPr>
          </a:p>
        </p:txBody>
      </p:sp>
      <p:sp>
        <p:nvSpPr>
          <p:cNvPr id="6" name="Rectangle 5"/>
          <p:cNvSpPr/>
          <p:nvPr/>
        </p:nvSpPr>
        <p:spPr>
          <a:xfrm>
            <a:off x="2435532" y="93082"/>
            <a:ext cx="4561186" cy="415498"/>
          </a:xfrm>
          <a:prstGeom prst="rect">
            <a:avLst/>
          </a:prstGeom>
          <a:pattFill prst="pct5">
            <a:fgClr>
              <a:schemeClr val="bg1"/>
            </a:fgClr>
            <a:bgClr>
              <a:schemeClr val="bg1"/>
            </a:bgClr>
          </a:pattFill>
          <a:ln>
            <a:noFill/>
          </a:ln>
        </p:spPr>
        <p:txBody>
          <a:bodyPr wrap="square">
            <a:spAutoFit/>
          </a:bodyPr>
          <a:lstStyle/>
          <a:p>
            <a:pPr algn="just">
              <a:lnSpc>
                <a:spcPct val="150000"/>
              </a:lnSpc>
            </a:pPr>
            <a:r>
              <a:rPr lang="en-US" b="1" dirty="0">
                <a:solidFill>
                  <a:schemeClr val="accent4">
                    <a:lumMod val="10000"/>
                  </a:schemeClr>
                </a:solidFill>
                <a:latin typeface="Times New Roman" panose="02020603050405020304" pitchFamily="18" charset="0"/>
                <a:cs typeface="Times New Roman" panose="02020603050405020304" pitchFamily="18" charset="0"/>
              </a:rPr>
              <a:t>1. </a:t>
            </a:r>
            <a:r>
              <a:rPr lang="en-US" b="1" dirty="0" err="1">
                <a:solidFill>
                  <a:schemeClr val="accent4">
                    <a:lumMod val="10000"/>
                  </a:schemeClr>
                </a:solidFill>
                <a:latin typeface="Times New Roman" panose="02020603050405020304" pitchFamily="18" charset="0"/>
                <a:cs typeface="Times New Roman" panose="02020603050405020304" pitchFamily="18" charset="0"/>
              </a:rPr>
              <a:t>Chủ</a:t>
            </a:r>
            <a:r>
              <a:rPr lang="en-US" b="1" dirty="0">
                <a:solidFill>
                  <a:schemeClr val="accent4">
                    <a:lumMod val="10000"/>
                  </a:schemeClr>
                </a:solidFill>
                <a:latin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cs typeface="Times New Roman" panose="02020603050405020304" pitchFamily="18" charset="0"/>
              </a:rPr>
              <a:t>hộ</a:t>
            </a:r>
            <a:r>
              <a:rPr lang="en-US" b="1" dirty="0">
                <a:solidFill>
                  <a:schemeClr val="accent4">
                    <a:lumMod val="10000"/>
                  </a:schemeClr>
                </a:solidFill>
                <a:latin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cs typeface="Times New Roman" panose="02020603050405020304" pitchFamily="18" charset="0"/>
              </a:rPr>
              <a:t>kinh</a:t>
            </a:r>
            <a:r>
              <a:rPr lang="en-US" b="1" dirty="0">
                <a:solidFill>
                  <a:schemeClr val="accent4">
                    <a:lumMod val="10000"/>
                  </a:schemeClr>
                </a:solidFill>
                <a:latin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cs typeface="Times New Roman" panose="02020603050405020304" pitchFamily="18" charset="0"/>
              </a:rPr>
              <a:t>doanh</a:t>
            </a:r>
            <a:r>
              <a:rPr lang="en-US" b="1" dirty="0">
                <a:solidFill>
                  <a:schemeClr val="accent4">
                    <a:lumMod val="10000"/>
                  </a:schemeClr>
                </a:solidFill>
                <a:latin typeface="Times New Roman" panose="02020603050405020304" pitchFamily="18" charset="0"/>
                <a:cs typeface="Times New Roman" panose="02020603050405020304" pitchFamily="18" charset="0"/>
              </a:rPr>
              <a:t>  </a:t>
            </a:r>
          </a:p>
        </p:txBody>
      </p:sp>
      <p:sp>
        <p:nvSpPr>
          <p:cNvPr id="2" name="Rectangle 1"/>
          <p:cNvSpPr/>
          <p:nvPr/>
        </p:nvSpPr>
        <p:spPr>
          <a:xfrm>
            <a:off x="2435531" y="524811"/>
            <a:ext cx="6379695" cy="815801"/>
          </a:xfrm>
          <a:prstGeom prst="rect">
            <a:avLst/>
          </a:prstGeom>
        </p:spPr>
        <p:txBody>
          <a:bodyPr wrap="square">
            <a:spAutoFit/>
          </a:bodyPr>
          <a:lstStyle/>
          <a:p>
            <a:pPr lvl="0" algn="just">
              <a:lnSpc>
                <a:spcPct val="115000"/>
              </a:lnSpc>
              <a:spcAft>
                <a:spcPts val="1800"/>
              </a:spcAft>
            </a:pP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doanh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soát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đại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diện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vốn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nhà</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đại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diện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vốn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doanh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ty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ty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mẹ</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Doanh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solidFill>
                <a:schemeClr val="accent4">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2435532" y="1395507"/>
            <a:ext cx="6379694" cy="1063561"/>
          </a:xfrm>
          <a:prstGeom prst="rect">
            <a:avLst/>
          </a:prstGeom>
        </p:spPr>
        <p:txBody>
          <a:bodyPr wrap="square">
            <a:spAutoFit/>
          </a:bodyPr>
          <a:lstStyle/>
          <a:p>
            <a:pPr lvl="0" algn="just">
              <a:lnSpc>
                <a:spcPct val="115000"/>
              </a:lnSpc>
              <a:spcAft>
                <a:spcPts val="1800"/>
              </a:spcAft>
              <a:tabLst>
                <a:tab pos="73025" algn="l"/>
              </a:tabLst>
            </a:pP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Giám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đốc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Giám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đốc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Ban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soát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soát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chức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danh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bầu</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hiệp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hưởng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b="1" dirty="0">
              <a:solidFill>
                <a:schemeClr val="accent4">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2435531" y="2513963"/>
            <a:ext cx="6075547" cy="523220"/>
          </a:xfrm>
          <a:prstGeom prst="rect">
            <a:avLst/>
          </a:prstGeom>
        </p:spPr>
        <p:txBody>
          <a:bodyPr wrap="square">
            <a:spAutoFit/>
          </a:bodyPr>
          <a:lstStyle/>
          <a:p>
            <a:pPr algn="just"/>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4. NLĐ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trọn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bằng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hơn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đóng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bắt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buộc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thấp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solidFill>
                <a:schemeClr val="accent4">
                  <a:lumMod val="10000"/>
                </a:schemeClr>
              </a:solidFill>
              <a:latin typeface="Times New Roman" panose="02020603050405020304" pitchFamily="18" charset="0"/>
              <a:cs typeface="Times New Roman" panose="02020603050405020304" pitchFamily="18" charset="0"/>
            </a:endParaRPr>
          </a:p>
        </p:txBody>
      </p:sp>
      <p:sp>
        <p:nvSpPr>
          <p:cNvPr id="8" name="Rectangle 7"/>
          <p:cNvSpPr/>
          <p:nvPr/>
        </p:nvSpPr>
        <p:spPr>
          <a:xfrm>
            <a:off x="2435531" y="3107475"/>
            <a:ext cx="6089832" cy="783869"/>
          </a:xfrm>
          <a:prstGeom prst="rect">
            <a:avLst/>
          </a:prstGeom>
        </p:spPr>
        <p:txBody>
          <a:bodyPr wrap="square">
            <a:spAutoFit/>
          </a:bodyPr>
          <a:lstStyle/>
          <a:p>
            <a:pPr lvl="0" algn="just">
              <a:lnSpc>
                <a:spcPct val="107000"/>
              </a:lnSpc>
              <a:spcBef>
                <a:spcPts val="600"/>
              </a:spcBef>
              <a:spcAft>
                <a:spcPts val="600"/>
              </a:spcAft>
              <a:tabLst>
                <a:tab pos="73025" algn="l"/>
              </a:tabLst>
            </a:pP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5.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NLĐ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SDLĐ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thỏa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thuận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bằng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gọi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nhưng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dung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giám</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sát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bên</a:t>
            </a: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b="1" dirty="0">
              <a:solidFill>
                <a:schemeClr val="accent4">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449817" y="3961637"/>
            <a:ext cx="6075546" cy="311496"/>
          </a:xfrm>
          <a:prstGeom prst="rect">
            <a:avLst/>
          </a:prstGeom>
        </p:spPr>
        <p:txBody>
          <a:bodyPr wrap="square">
            <a:spAutoFit/>
          </a:bodyPr>
          <a:lstStyle/>
          <a:p>
            <a:pPr lvl="0" algn="just">
              <a:lnSpc>
                <a:spcPct val="107000"/>
              </a:lnSpc>
              <a:spcBef>
                <a:spcPts val="600"/>
              </a:spcBef>
              <a:spcAft>
                <a:spcPts val="600"/>
              </a:spcAft>
              <a:tabLst>
                <a:tab pos="73025" algn="l"/>
              </a:tabLst>
            </a:pPr>
            <a:r>
              <a:rPr lang="af-ZA"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6. Người hoạt động không chuyên trách ở cấp xã, ở thôn, tổ dân phố;</a:t>
            </a:r>
            <a:endParaRPr lang="en-US" b="1" dirty="0">
              <a:solidFill>
                <a:schemeClr val="accent4">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ctangle 9"/>
          <p:cNvSpPr/>
          <p:nvPr/>
        </p:nvSpPr>
        <p:spPr>
          <a:xfrm>
            <a:off x="2449817" y="4273133"/>
            <a:ext cx="2132315" cy="324384"/>
          </a:xfrm>
          <a:prstGeom prst="rect">
            <a:avLst/>
          </a:prstGeom>
        </p:spPr>
        <p:txBody>
          <a:bodyPr wrap="none">
            <a:spAutoFit/>
          </a:bodyPr>
          <a:lstStyle/>
          <a:p>
            <a:pPr lvl="0" algn="just">
              <a:lnSpc>
                <a:spcPct val="115000"/>
              </a:lnSpc>
              <a:spcAft>
                <a:spcPts val="1800"/>
              </a:spcAft>
              <a:tabLst>
                <a:tab pos="73025" algn="l"/>
              </a:tabLst>
            </a:pPr>
            <a:r>
              <a:rPr lang="en-US"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7. </a:t>
            </a:r>
            <a:r>
              <a:rPr lang="af-ZA"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Dân quân thường trực.</a:t>
            </a:r>
            <a:endParaRPr lang="en-US" b="1" dirty="0">
              <a:solidFill>
                <a:schemeClr val="accent4">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1078122"/>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887103"/>
            <a:ext cx="2082503" cy="4256397"/>
          </a:xfrm>
          <a:prstGeom prst="rect">
            <a:avLst/>
          </a:prstGeom>
        </p:spPr>
        <p:txBody>
          <a:bodyPr spcFirstLastPara="1" wrap="square" lIns="91425" tIns="91425" rIns="91425" bIns="91425" anchor="t" anchorCtr="0">
            <a:noAutofit/>
          </a:bodyPr>
          <a:lstStyle/>
          <a:p>
            <a:pPr lvl="0"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trường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hợp</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FF0000"/>
                </a:solidFill>
                <a:latin typeface="Times New Roman" panose="02020603050405020304" pitchFamily="18" charset="0"/>
                <a:cs typeface="Times New Roman" panose="02020603050405020304" pitchFamily="18" charset="0"/>
              </a:rPr>
              <a:t>không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thuộc</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đối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tượng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 </a:t>
            </a:r>
            <a:r>
              <a:rPr lang="en-US" sz="2100" dirty="0" err="1">
                <a:solidFill>
                  <a:srgbClr val="0000CC"/>
                </a:solidFill>
                <a:latin typeface="Times New Roman" panose="02020603050405020304" pitchFamily="18" charset="0"/>
                <a:cs typeface="Times New Roman" panose="02020603050405020304" pitchFamily="18" charset="0"/>
              </a:rPr>
              <a:t>bắt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buộc</a:t>
            </a:r>
            <a:endParaRPr lang="en-US" sz="2100" dirty="0">
              <a:solidFill>
                <a:srgbClr val="0000CC"/>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09075" y="9544"/>
            <a:ext cx="1691150" cy="877558"/>
          </a:xfrm>
        </p:spPr>
        <p:txBody>
          <a:bodyPr/>
          <a:lstStyle/>
          <a:p>
            <a:pPr marL="0" lvl="0" indent="0" algn="ctr" rtl="0">
              <a:spcBef>
                <a:spcPts val="0"/>
              </a:spcBef>
              <a:spcAft>
                <a:spcPts val="0"/>
              </a:spcAft>
              <a:buNone/>
            </a:pPr>
            <a:r>
              <a:rPr lang="en" sz="6000" dirty="0">
                <a:solidFill>
                  <a:schemeClr val="bg1"/>
                </a:solidFill>
              </a:rPr>
              <a:t>1</a:t>
            </a:r>
          </a:p>
          <a:p>
            <a:pPr marL="0" lvl="0" indent="0" algn="ctr" rtl="0">
              <a:spcBef>
                <a:spcPts val="0"/>
              </a:spcBef>
              <a:spcAft>
                <a:spcPts val="0"/>
              </a:spcAft>
              <a:buNone/>
            </a:pPr>
            <a:endParaRPr lang="en" sz="6600" dirty="0">
              <a:solidFill>
                <a:srgbClr val="0000CC"/>
              </a:solidFill>
            </a:endParaRPr>
          </a:p>
        </p:txBody>
      </p:sp>
      <p:sp>
        <p:nvSpPr>
          <p:cNvPr id="4" name="Rectangle 3"/>
          <p:cNvSpPr/>
          <p:nvPr/>
        </p:nvSpPr>
        <p:spPr>
          <a:xfrm>
            <a:off x="2713345" y="356828"/>
            <a:ext cx="5947770" cy="707886"/>
          </a:xfrm>
          <a:prstGeom prst="rect">
            <a:avLst/>
          </a:prstGeom>
        </p:spPr>
        <p:txBody>
          <a:bodyPr wrap="square">
            <a:spAutoFit/>
          </a:bodyPr>
          <a:lstStyle/>
          <a:p>
            <a:pPr algn="just">
              <a:spcBef>
                <a:spcPts val="600"/>
              </a:spcBef>
              <a:spcAft>
                <a:spcPts val="600"/>
              </a:spcAft>
            </a:pPr>
            <a:r>
              <a:rPr lang="en-US" sz="20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af-ZA" sz="2000" b="1" dirty="0">
                <a:solidFill>
                  <a:schemeClr val="accent4">
                    <a:lumMod val="10000"/>
                  </a:schemeClr>
                </a:solidFill>
                <a:latin typeface="Times New Roman" panose="02020603050405020304" pitchFamily="18" charset="0"/>
                <a:cs typeface="Times New Roman" panose="02020603050405020304" pitchFamily="18" charset="0"/>
              </a:rPr>
              <a:t>Người đang hưởng lương hưu, trợ cấp bảo hiểm xã hội, trợ cấp hằng tháng;</a:t>
            </a:r>
            <a:endParaRPr lang="en-US" sz="2000" b="1" dirty="0">
              <a:solidFill>
                <a:schemeClr val="accent4">
                  <a:lumMod val="10000"/>
                </a:schemeClr>
              </a:solidFill>
              <a:latin typeface="Times New Roman" panose="02020603050405020304" pitchFamily="18" charset="0"/>
              <a:cs typeface="Times New Roman" panose="02020603050405020304" pitchFamily="18" charset="0"/>
            </a:endParaRPr>
          </a:p>
        </p:txBody>
      </p:sp>
      <p:sp>
        <p:nvSpPr>
          <p:cNvPr id="5" name="Rectangle 4"/>
          <p:cNvSpPr/>
          <p:nvPr/>
        </p:nvSpPr>
        <p:spPr>
          <a:xfrm>
            <a:off x="2770497" y="1459078"/>
            <a:ext cx="4552731" cy="399405"/>
          </a:xfrm>
          <a:prstGeom prst="rect">
            <a:avLst/>
          </a:prstGeom>
        </p:spPr>
        <p:txBody>
          <a:bodyPr wrap="square">
            <a:spAutoFit/>
          </a:bodyPr>
          <a:lstStyle/>
          <a:p>
            <a:pPr lvl="0" algn="just">
              <a:spcBef>
                <a:spcPts val="600"/>
              </a:spcBef>
              <a:spcAft>
                <a:spcPts val="600"/>
              </a:spcAft>
              <a:tabLst>
                <a:tab pos="73025" algn="l"/>
              </a:tabLst>
            </a:pPr>
            <a:r>
              <a:rPr lang="en-US" sz="20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2.  </a:t>
            </a:r>
            <a:r>
              <a:rPr lang="af-ZA" sz="2000" b="1" dirty="0">
                <a:solidFill>
                  <a:schemeClr val="accent4">
                    <a:lumMod val="10000"/>
                  </a:schemeClr>
                </a:solidFill>
                <a:latin typeface="Times New Roman" panose="02020603050405020304" pitchFamily="18" charset="0"/>
                <a:cs typeface="Times New Roman" panose="02020603050405020304" pitchFamily="18" charset="0"/>
              </a:rPr>
              <a:t>Lao động là người giúp việc gia đình;</a:t>
            </a:r>
            <a:endParaRPr lang="en-US" sz="2000" b="1" dirty="0">
              <a:solidFill>
                <a:schemeClr val="accent4">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2770497" y="2252847"/>
            <a:ext cx="5890618" cy="1631216"/>
          </a:xfrm>
          <a:prstGeom prst="rect">
            <a:avLst/>
          </a:prstGeom>
        </p:spPr>
        <p:txBody>
          <a:bodyPr wrap="square">
            <a:spAutoFit/>
          </a:bodyPr>
          <a:lstStyle/>
          <a:p>
            <a:pPr lvl="0" algn="just">
              <a:spcBef>
                <a:spcPts val="600"/>
              </a:spcBef>
              <a:spcAft>
                <a:spcPts val="600"/>
              </a:spcAft>
              <a:tabLst>
                <a:tab pos="73025" algn="l"/>
              </a:tabLst>
            </a:pPr>
            <a:r>
              <a:rPr lang="af-ZA" sz="2000" b="1" dirty="0">
                <a:solidFill>
                  <a:schemeClr val="accent4">
                    <a:lumMod val="10000"/>
                  </a:schemeClr>
                </a:solidFill>
                <a:latin typeface="Times New Roman" panose="02020603050405020304" pitchFamily="18" charset="0"/>
                <a:cs typeface="Times New Roman" panose="02020603050405020304" pitchFamily="18" charset="0"/>
              </a:rPr>
              <a:t>3. Đối tượng quy định tại điểm m và điểm n khoản 1 Điều 2 của Luật này đã đủ tuổi nghỉ hưu theo quy định tại khoản 2 Điều 169 của Bộ luật Lao động, trừ trường hợp thời gian đóng BHXH còn thiếu tối đa 06 tháng quy định tại khoản 7 Điều 33 của Luật này</a:t>
            </a:r>
            <a:endParaRPr lang="en-US" sz="2000" b="1" dirty="0">
              <a:solidFill>
                <a:schemeClr val="accent4">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2232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887103"/>
            <a:ext cx="2082503" cy="4256397"/>
          </a:xfrm>
          <a:prstGeom prst="rect">
            <a:avLst/>
          </a:prstGeom>
        </p:spPr>
        <p:txBody>
          <a:bodyPr spcFirstLastPara="1" wrap="square" lIns="91425" tIns="91425" rIns="91425" bIns="91425" anchor="t" anchorCtr="0">
            <a:noAutofit/>
          </a:bodyPr>
          <a:lstStyle/>
          <a:p>
            <a:pPr lvl="0"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Thêm</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trường</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hợp</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tham</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gia</a:t>
            </a:r>
            <a:r>
              <a:rPr lang="en-US" sz="2100" dirty="0">
                <a:solidFill>
                  <a:srgbClr val="0000FF"/>
                </a:solidFill>
                <a:latin typeface="Times New Roman" panose="02020603050405020304" pitchFamily="18" charset="0"/>
                <a:cs typeface="Times New Roman" panose="02020603050405020304" pitchFamily="18" charset="0"/>
              </a:rPr>
              <a:t> BHXH </a:t>
            </a:r>
            <a:r>
              <a:rPr lang="en-US" sz="2100" dirty="0" err="1">
                <a:solidFill>
                  <a:srgbClr val="0000FF"/>
                </a:solidFill>
                <a:latin typeface="Times New Roman" panose="02020603050405020304" pitchFamily="18" charset="0"/>
                <a:cs typeface="Times New Roman" panose="02020603050405020304" pitchFamily="18" charset="0"/>
              </a:rPr>
              <a:t>tự</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nguyện</a:t>
            </a:r>
            <a:endParaRPr lang="en-US" sz="2100" dirty="0">
              <a:solidFill>
                <a:srgbClr val="0000FF"/>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09075" y="9544"/>
            <a:ext cx="1691150" cy="877558"/>
          </a:xfrm>
        </p:spPr>
        <p:txBody>
          <a:bodyPr/>
          <a:lstStyle/>
          <a:p>
            <a:pPr marL="0" lvl="0" indent="0" algn="ctr" rtl="0">
              <a:spcBef>
                <a:spcPts val="0"/>
              </a:spcBef>
              <a:spcAft>
                <a:spcPts val="0"/>
              </a:spcAft>
              <a:buNone/>
            </a:pPr>
            <a:r>
              <a:rPr lang="en" sz="6000" dirty="0">
                <a:solidFill>
                  <a:schemeClr val="bg1"/>
                </a:solidFill>
              </a:rPr>
              <a:t>1</a:t>
            </a:r>
          </a:p>
          <a:p>
            <a:pPr marL="0" lvl="0" indent="0" algn="ctr" rtl="0">
              <a:spcBef>
                <a:spcPts val="0"/>
              </a:spcBef>
              <a:spcAft>
                <a:spcPts val="0"/>
              </a:spcAft>
              <a:buNone/>
            </a:pPr>
            <a:endParaRPr lang="en" sz="6600" dirty="0">
              <a:solidFill>
                <a:srgbClr val="0000FF"/>
              </a:solidFill>
            </a:endParaRPr>
          </a:p>
        </p:txBody>
      </p:sp>
      <p:sp>
        <p:nvSpPr>
          <p:cNvPr id="7" name="Rectangle 6"/>
          <p:cNvSpPr/>
          <p:nvPr/>
        </p:nvSpPr>
        <p:spPr>
          <a:xfrm>
            <a:off x="2496620" y="1233721"/>
            <a:ext cx="6285607" cy="1785104"/>
          </a:xfrm>
          <a:prstGeom prst="rect">
            <a:avLst/>
          </a:prstGeom>
        </p:spPr>
        <p:txBody>
          <a:bodyPr wrap="square">
            <a:spAutoFit/>
          </a:bodyPr>
          <a:lstStyle/>
          <a:p>
            <a:pPr lvl="0" algn="just">
              <a:spcBef>
                <a:spcPts val="600"/>
              </a:spcBef>
              <a:spcAft>
                <a:spcPts val="600"/>
              </a:spcAft>
              <a:tabLst>
                <a:tab pos="73025" algn="l"/>
              </a:tabLst>
            </a:pPr>
            <a:r>
              <a:rPr lang="af-ZA" sz="2200" b="1" dirty="0">
                <a:solidFill>
                  <a:schemeClr val="accent4">
                    <a:lumMod val="10000"/>
                  </a:schemeClr>
                </a:solidFill>
                <a:latin typeface="Times New Roman" panose="02020603050405020304" pitchFamily="18" charset="0"/>
                <a:cs typeface="Times New Roman" panose="02020603050405020304" pitchFamily="18" charset="0"/>
              </a:rPr>
              <a:t>Đối tượng quy định tại điểm a và điểm b khoản 1 Điều 3 Luật này đang tạm hoãn thực hiện hợp đồng lao động, hợp đồng làm việc, trừ trường hợp hai bên có thỏa thuận về việc đóng BHXH bắt buộc trong thời gian này.</a:t>
            </a:r>
            <a:endParaRPr lang="en-US" sz="2200" b="1" dirty="0">
              <a:solidFill>
                <a:schemeClr val="accent4">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0094890"/>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quản</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lý</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thu</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 BHXH (</a:t>
            </a:r>
            <a:r>
              <a:rPr lang="en-US" sz="2100" i="1" dirty="0" err="1">
                <a:solidFill>
                  <a:srgbClr val="0000FF"/>
                </a:solidFill>
                <a:latin typeface="Times New Roman" panose="02020603050405020304" pitchFamily="18" charset="0"/>
                <a:cs typeface="Times New Roman" panose="02020603050405020304" pitchFamily="18" charset="0"/>
              </a:rPr>
              <a:t>làm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rõ</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nội</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việc</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xử</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lý</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chậm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trốn</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130597" y="95271"/>
            <a:ext cx="6827666" cy="1015663"/>
          </a:xfrm>
          <a:prstGeom prst="rect">
            <a:avLst/>
          </a:prstGeom>
        </p:spPr>
        <p:txBody>
          <a:bodyPr wrap="square">
            <a:spAutoFit/>
          </a:bodyPr>
          <a:lstStyle/>
          <a:p>
            <a:pPr algn="just">
              <a:spcBef>
                <a:spcPts val="600"/>
              </a:spcBef>
              <a:spcAft>
                <a:spcPts val="600"/>
              </a:spcAft>
            </a:pP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2.1.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Doanh</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xác</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là</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chậm</a:t>
            </a:r>
            <a:r>
              <a:rPr lang="en-US"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đóng</a:t>
            </a:r>
            <a:r>
              <a:rPr lang="en-US"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BHXH,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bảo</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hiểm</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thất</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(BHTN)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khi</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thuộc</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một</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trong</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các</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hợp</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sau</a:t>
            </a:r>
            <a:r>
              <a:rPr lang="en-US" sz="20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endParaRPr lang="en-US" sz="20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2130597" y="1208037"/>
            <a:ext cx="6572251" cy="1815882"/>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Chưa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chưa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chậm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cuối</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cùng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tiếp</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đối</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với</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phương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thức</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hằng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cuối</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cùng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tiếp</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ngay</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chu</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kỳ</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với</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phương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thức</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3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một</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lần</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6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một</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lần</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chậm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a:t>
            </a:r>
            <a:endParaRPr lang="en-US" sz="1600" b="1" dirty="0">
              <a:solidFill>
                <a:schemeClr val="accent4">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130597" y="3121022"/>
            <a:ext cx="6672263" cy="1723549"/>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hai</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hết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sổ</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a:t>
            </a:r>
          </a:p>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hết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a:t>
            </a:r>
            <a:endParaRPr lang="en-US" sz="1600" b="1" dirty="0">
              <a:solidFill>
                <a:schemeClr val="accent4">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5131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dirty="0">
                <a:solidFill>
                  <a:srgbClr val="0000FF"/>
                </a:solidFill>
                <a:latin typeface="Times New Roman" panose="02020603050405020304" pitchFamily="18" charset="0"/>
                <a:cs typeface="Times New Roman" panose="02020603050405020304" pitchFamily="18" charset="0"/>
              </a:rPr>
            </a:br>
            <a:br>
              <a:rPr lang="en-US" dirty="0">
                <a:solidFill>
                  <a:srgbClr val="0000FF"/>
                </a:solidFill>
                <a:latin typeface="Times New Roman" panose="02020603050405020304" pitchFamily="18" charset="0"/>
                <a:cs typeface="Times New Roman" panose="02020603050405020304" pitchFamily="18" charset="0"/>
              </a:rPr>
            </a:br>
            <a:br>
              <a:rPr lang="en-US" dirty="0">
                <a:solidFill>
                  <a:srgbClr val="0000FF"/>
                </a:solidFill>
                <a:latin typeface="Times New Roman" panose="02020603050405020304" pitchFamily="18" charset="0"/>
                <a:cs typeface="Times New Roman" panose="02020603050405020304" pitchFamily="18" charset="0"/>
              </a:rPr>
            </a:br>
            <a:r>
              <a:rPr lang="en-US" sz="2000" dirty="0" err="1">
                <a:solidFill>
                  <a:srgbClr val="0000FF"/>
                </a:solidFill>
                <a:latin typeface="Times New Roman" panose="02020603050405020304" pitchFamily="18" charset="0"/>
                <a:cs typeface="Times New Roman" panose="02020603050405020304" pitchFamily="18" charset="0"/>
              </a:rPr>
              <a:t>Quy</a:t>
            </a:r>
            <a:r>
              <a:rPr lang="en-US" sz="2000" dirty="0">
                <a:solidFill>
                  <a:srgbClr val="0000FF"/>
                </a:solidFill>
                <a:latin typeface="Times New Roman" panose="02020603050405020304" pitchFamily="18" charset="0"/>
                <a:cs typeface="Times New Roman" panose="02020603050405020304" pitchFamily="18" charset="0"/>
              </a:rPr>
              <a:t> </a:t>
            </a:r>
            <a:r>
              <a:rPr lang="en-US" sz="2000" dirty="0" err="1">
                <a:solidFill>
                  <a:srgbClr val="0000FF"/>
                </a:solidFill>
                <a:latin typeface="Times New Roman" panose="02020603050405020304" pitchFamily="18" charset="0"/>
                <a:cs typeface="Times New Roman" panose="02020603050405020304" pitchFamily="18" charset="0"/>
              </a:rPr>
              <a:t>định</a:t>
            </a:r>
            <a:r>
              <a:rPr lang="en-US" sz="2000" dirty="0">
                <a:solidFill>
                  <a:srgbClr val="0000FF"/>
                </a:solidFill>
                <a:latin typeface="Times New Roman" panose="02020603050405020304" pitchFamily="18" charset="0"/>
                <a:cs typeface="Times New Roman" panose="02020603050405020304" pitchFamily="18" charset="0"/>
              </a:rPr>
              <a:t> </a:t>
            </a:r>
            <a:r>
              <a:rPr lang="en-US" sz="2000" dirty="0" err="1">
                <a:solidFill>
                  <a:srgbClr val="0000FF"/>
                </a:solidFill>
                <a:latin typeface="Times New Roman" panose="02020603050405020304" pitchFamily="18" charset="0"/>
                <a:cs typeface="Times New Roman" panose="02020603050405020304" pitchFamily="18" charset="0"/>
              </a:rPr>
              <a:t>quản</a:t>
            </a:r>
            <a:r>
              <a:rPr lang="en-US" sz="2000" dirty="0">
                <a:solidFill>
                  <a:srgbClr val="0000FF"/>
                </a:solidFill>
                <a:latin typeface="Times New Roman" panose="02020603050405020304" pitchFamily="18" charset="0"/>
                <a:cs typeface="Times New Roman" panose="02020603050405020304" pitchFamily="18" charset="0"/>
              </a:rPr>
              <a:t> </a:t>
            </a:r>
            <a:r>
              <a:rPr lang="en-US" sz="2000" dirty="0" err="1">
                <a:solidFill>
                  <a:srgbClr val="0000FF"/>
                </a:solidFill>
                <a:latin typeface="Times New Roman" panose="02020603050405020304" pitchFamily="18" charset="0"/>
                <a:cs typeface="Times New Roman" panose="02020603050405020304" pitchFamily="18" charset="0"/>
              </a:rPr>
              <a:t>lý</a:t>
            </a:r>
            <a:r>
              <a:rPr lang="en-US" sz="2000" dirty="0">
                <a:solidFill>
                  <a:srgbClr val="0000FF"/>
                </a:solidFill>
                <a:latin typeface="Times New Roman" panose="02020603050405020304" pitchFamily="18" charset="0"/>
                <a:cs typeface="Times New Roman" panose="02020603050405020304" pitchFamily="18" charset="0"/>
              </a:rPr>
              <a:t> </a:t>
            </a:r>
            <a:r>
              <a:rPr lang="en-US" sz="2000" dirty="0" err="1">
                <a:solidFill>
                  <a:srgbClr val="0000FF"/>
                </a:solidFill>
                <a:latin typeface="Times New Roman" panose="02020603050405020304" pitchFamily="18" charset="0"/>
                <a:cs typeface="Times New Roman" panose="02020603050405020304" pitchFamily="18" charset="0"/>
              </a:rPr>
              <a:t>thu</a:t>
            </a:r>
            <a:r>
              <a:rPr lang="en-US" sz="2000" dirty="0">
                <a:solidFill>
                  <a:srgbClr val="0000FF"/>
                </a:solidFill>
                <a:latin typeface="Times New Roman" panose="02020603050405020304" pitchFamily="18" charset="0"/>
                <a:cs typeface="Times New Roman" panose="02020603050405020304" pitchFamily="18" charset="0"/>
              </a:rPr>
              <a:t>, </a:t>
            </a:r>
            <a:r>
              <a:rPr lang="en-US" sz="2000" dirty="0" err="1">
                <a:solidFill>
                  <a:srgbClr val="0000FF"/>
                </a:solidFill>
                <a:latin typeface="Times New Roman" panose="02020603050405020304" pitchFamily="18" charset="0"/>
                <a:cs typeface="Times New Roman" panose="02020603050405020304" pitchFamily="18" charset="0"/>
              </a:rPr>
              <a:t>đóng</a:t>
            </a:r>
            <a:r>
              <a:rPr lang="en-US" sz="2000" dirty="0">
                <a:solidFill>
                  <a:srgbClr val="0000FF"/>
                </a:solidFill>
                <a:latin typeface="Times New Roman" panose="02020603050405020304" pitchFamily="18" charset="0"/>
                <a:cs typeface="Times New Roman" panose="02020603050405020304" pitchFamily="18" charset="0"/>
              </a:rPr>
              <a:t> BHXH (</a:t>
            </a:r>
            <a:r>
              <a:rPr lang="en-US" sz="2000" i="1" dirty="0" err="1">
                <a:solidFill>
                  <a:srgbClr val="0000FF"/>
                </a:solidFill>
                <a:latin typeface="Times New Roman" panose="02020603050405020304" pitchFamily="18" charset="0"/>
                <a:cs typeface="Times New Roman" panose="02020603050405020304" pitchFamily="18" charset="0"/>
              </a:rPr>
              <a:t>làm</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rõ</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nội</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hàm</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và</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việc</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xử</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lý</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hành</a:t>
            </a:r>
            <a:r>
              <a:rPr lang="en-US" sz="2000" i="1" dirty="0">
                <a:solidFill>
                  <a:srgbClr val="0000FF"/>
                </a:solidFill>
                <a:latin typeface="Times New Roman" panose="02020603050405020304" pitchFamily="18" charset="0"/>
                <a:cs typeface="Times New Roman" panose="02020603050405020304" pitchFamily="18" charset="0"/>
              </a:rPr>
              <a:t> vi </a:t>
            </a:r>
            <a:r>
              <a:rPr lang="en-US" sz="2000" i="1" dirty="0" err="1">
                <a:solidFill>
                  <a:srgbClr val="0000FF"/>
                </a:solidFill>
                <a:latin typeface="Times New Roman" panose="02020603050405020304" pitchFamily="18" charset="0"/>
                <a:cs typeface="Times New Roman" panose="02020603050405020304" pitchFamily="18" charset="0"/>
              </a:rPr>
              <a:t>chậm</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đóng</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và</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hành</a:t>
            </a:r>
            <a:r>
              <a:rPr lang="en-US" sz="2000" i="1" dirty="0">
                <a:solidFill>
                  <a:srgbClr val="0000FF"/>
                </a:solidFill>
                <a:latin typeface="Times New Roman" panose="02020603050405020304" pitchFamily="18" charset="0"/>
                <a:cs typeface="Times New Roman" panose="02020603050405020304" pitchFamily="18" charset="0"/>
              </a:rPr>
              <a:t> vi </a:t>
            </a:r>
            <a:r>
              <a:rPr lang="en-US" sz="2000" i="1" dirty="0" err="1">
                <a:solidFill>
                  <a:srgbClr val="0000FF"/>
                </a:solidFill>
                <a:latin typeface="Times New Roman" panose="02020603050405020304" pitchFamily="18" charset="0"/>
                <a:cs typeface="Times New Roman" panose="02020603050405020304" pitchFamily="18" charset="0"/>
              </a:rPr>
              <a:t>trốn</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đóng</a:t>
            </a:r>
            <a:r>
              <a:rPr lang="en-US" sz="20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191578" y="90778"/>
            <a:ext cx="6827666" cy="769441"/>
          </a:xfrm>
          <a:prstGeom prst="rect">
            <a:avLst/>
          </a:prstGeom>
        </p:spPr>
        <p:txBody>
          <a:bodyPr wrap="square">
            <a:spAutoFit/>
          </a:bodyPr>
          <a:lstStyle/>
          <a:p>
            <a:pPr algn="just">
              <a:spcBef>
                <a:spcPts val="600"/>
              </a:spcBef>
              <a:spcAft>
                <a:spcPts val="600"/>
              </a:spcAft>
            </a:pP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2.1.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Doanh</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xác</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là</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chậm</a:t>
            </a:r>
            <a:r>
              <a:rPr lang="en-US"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đóng</a:t>
            </a:r>
            <a:r>
              <a:rPr lang="en-US"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BHXH, BHTN</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khi</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thuộc</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một</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trong</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các</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hợp</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sau</a:t>
            </a: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2346981" y="1718595"/>
            <a:ext cx="6672263" cy="2215991"/>
          </a:xfrm>
          <a:prstGeom prst="rect">
            <a:avLst/>
          </a:prstGeom>
        </p:spPr>
        <p:txBody>
          <a:bodyPr wrap="square">
            <a:spAutoFit/>
          </a:bodyPr>
          <a:lstStyle/>
          <a:p>
            <a:pPr algn="just">
              <a:spcBef>
                <a:spcPts val="600"/>
              </a:spcBef>
              <a:spcAft>
                <a:spcPts val="600"/>
              </a:spcAft>
            </a:pPr>
            <a:r>
              <a:rPr lang="en-US" sz="1800" b="1" i="1" dirty="0" err="1">
                <a:solidFill>
                  <a:srgbClr val="FF0000"/>
                </a:solidFill>
                <a:latin typeface="Times New Roman" panose="02020603050405020304" pitchFamily="18" charset="0"/>
                <a:cs typeface="Times New Roman" panose="02020603050405020304" pitchFamily="18" charset="0"/>
              </a:rPr>
              <a:t>Biện</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pháp</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xử</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lý</a:t>
            </a:r>
            <a:r>
              <a:rPr lang="en-US" sz="1800" b="1" i="1" dirty="0">
                <a:solidFill>
                  <a:srgbClr val="FF0000"/>
                </a:solidFill>
                <a:latin typeface="Times New Roman" panose="02020603050405020304" pitchFamily="18" charset="0"/>
                <a:cs typeface="Times New Roman" panose="02020603050405020304" pitchFamily="18" charset="0"/>
              </a:rPr>
              <a:t>:</a:t>
            </a:r>
            <a:r>
              <a:rPr lang="en-US" sz="1800" b="1" dirty="0">
                <a:solidFill>
                  <a:srgbClr val="0000CC"/>
                </a:solidFill>
                <a:latin typeface="Times New Roman" panose="02020603050405020304" pitchFamily="18" charset="0"/>
                <a:cs typeface="Times New Roman" panose="02020603050405020304" pitchFamily="18" charset="0"/>
              </a:rPr>
              <a:t> </a:t>
            </a:r>
          </a:p>
          <a:p>
            <a:pPr marL="285750" indent="-285750" algn="just">
              <a:spcBef>
                <a:spcPts val="600"/>
              </a:spcBef>
              <a:spcAft>
                <a:spcPts val="600"/>
              </a:spcAft>
              <a:buFontTx/>
              <a:buChar char="-"/>
            </a:pPr>
            <a:r>
              <a:rPr lang="en-US" sz="1800" b="1" dirty="0" err="1">
                <a:solidFill>
                  <a:schemeClr val="tx2">
                    <a:lumMod val="10000"/>
                  </a:schemeClr>
                </a:solidFill>
                <a:latin typeface="Times New Roman" panose="02020603050405020304" pitchFamily="18" charset="0"/>
                <a:cs typeface="Times New Roman" panose="02020603050405020304" pitchFamily="18" charset="0"/>
              </a:rPr>
              <a:t>Buộc</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doanh</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nghiệp</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phải</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chậm</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và</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phải</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nộp</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thêm</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một</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khoản</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là</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0,03%/</a:t>
            </a:r>
            <a:r>
              <a:rPr lang="en-US" sz="1800" b="1" dirty="0" err="1">
                <a:solidFill>
                  <a:srgbClr val="FF0000"/>
                </a:solidFill>
                <a:latin typeface="Times New Roman" panose="02020603050405020304" pitchFamily="18" charset="0"/>
                <a:cs typeface="Times New Roman" panose="02020603050405020304" pitchFamily="18" charset="0"/>
              </a:rPr>
              <a:t>ngày</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chậm</a:t>
            </a:r>
            <a:r>
              <a:rPr lang="en-US" sz="1800" b="1" dirty="0">
                <a:solidFill>
                  <a:schemeClr val="tx2">
                    <a:lumMod val="10000"/>
                  </a:schemeClr>
                </a:solidFill>
                <a:latin typeface="Times New Roman" panose="02020603050405020304" pitchFamily="18"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cs typeface="Times New Roman" panose="02020603050405020304" pitchFamily="18" charset="0"/>
              </a:rPr>
              <a:t>;</a:t>
            </a:r>
            <a:r>
              <a:rPr lang="af-ZA" sz="1800" b="1" dirty="0">
                <a:solidFill>
                  <a:schemeClr val="tx2">
                    <a:lumMod val="10000"/>
                  </a:schemeClr>
                </a:solidFill>
                <a:latin typeface="Times New Roman" panose="02020603050405020304" pitchFamily="18" charset="0"/>
                <a:cs typeface="Times New Roman" panose="02020603050405020304" pitchFamily="18" charset="0"/>
              </a:rPr>
              <a:t> </a:t>
            </a:r>
          </a:p>
          <a:p>
            <a:pPr marL="285750" indent="-285750" algn="just">
              <a:spcBef>
                <a:spcPts val="600"/>
              </a:spcBef>
              <a:spcAft>
                <a:spcPts val="600"/>
              </a:spcAft>
              <a:buFontTx/>
              <a:buChar char="-"/>
            </a:pPr>
            <a:r>
              <a:rPr lang="af-ZA" sz="1800" b="1" dirty="0">
                <a:solidFill>
                  <a:schemeClr val="tx2">
                    <a:lumMod val="10000"/>
                  </a:schemeClr>
                </a:solidFill>
                <a:latin typeface="Times New Roman" panose="02020603050405020304" pitchFamily="18" charset="0"/>
                <a:cs typeface="Times New Roman" panose="02020603050405020304" pitchFamily="18" charset="0"/>
              </a:rPr>
              <a:t>Xử phạt vi phạm hành chính; </a:t>
            </a:r>
          </a:p>
          <a:p>
            <a:pPr marL="285750" indent="-285750" algn="just">
              <a:spcBef>
                <a:spcPts val="600"/>
              </a:spcBef>
              <a:spcAft>
                <a:spcPts val="600"/>
              </a:spcAft>
              <a:buFontTx/>
              <a:buChar char="-"/>
            </a:pPr>
            <a:r>
              <a:rPr lang="af-ZA" sz="1800" b="1" dirty="0">
                <a:solidFill>
                  <a:schemeClr val="tx2">
                    <a:lumMod val="10000"/>
                  </a:schemeClr>
                </a:solidFill>
                <a:latin typeface="Times New Roman" panose="02020603050405020304" pitchFamily="18" charset="0"/>
                <a:cs typeface="Times New Roman" panose="02020603050405020304" pitchFamily="18" charset="0"/>
              </a:rPr>
              <a:t>Không xem xét trao tặng các danh hiệu thi đua, hình thức khen thưởng.</a:t>
            </a:r>
            <a:endParaRPr lang="en-US" sz="1800" b="1" dirty="0">
              <a:solidFill>
                <a:schemeClr val="tx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7724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quản</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lý</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thu</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 BHXH (</a:t>
            </a:r>
            <a:r>
              <a:rPr lang="en-US" sz="2100" i="1" dirty="0" err="1">
                <a:solidFill>
                  <a:srgbClr val="0000FF"/>
                </a:solidFill>
                <a:latin typeface="Times New Roman" panose="02020603050405020304" pitchFamily="18" charset="0"/>
                <a:cs typeface="Times New Roman" panose="02020603050405020304" pitchFamily="18" charset="0"/>
              </a:rPr>
              <a:t>làm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rõ</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nội</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việc</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xử</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lý</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chậm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trốn</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082503" y="92545"/>
            <a:ext cx="6827666" cy="923330"/>
          </a:xfrm>
          <a:prstGeom prst="rect">
            <a:avLst/>
          </a:prstGeom>
        </p:spPr>
        <p:txBody>
          <a:bodyPr wrap="square">
            <a:spAutoFit/>
          </a:bodyPr>
          <a:lstStyle/>
          <a:p>
            <a:pPr algn="just">
              <a:spcBef>
                <a:spcPts val="600"/>
              </a:spcBef>
              <a:spcAft>
                <a:spcPts val="600"/>
              </a:spcAft>
            </a:pPr>
            <a:r>
              <a:rPr lang="en-US" sz="18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2.2. </a:t>
            </a:r>
            <a:r>
              <a:rPr lang="en-US" sz="1800" b="1" dirty="0" err="1">
                <a:solidFill>
                  <a:srgbClr val="FF0000"/>
                </a:solidFill>
                <a:latin typeface="Times New Roman" panose="02020603050405020304" pitchFamily="18" charset="0"/>
                <a:cs typeface="Times New Roman" panose="02020603050405020304" pitchFamily="18" charset="0"/>
              </a:rPr>
              <a:t>Trốn</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đóng</a:t>
            </a:r>
            <a:r>
              <a:rPr lang="en-US" sz="1800" b="1" dirty="0">
                <a:solidFill>
                  <a:srgbClr val="FF0000"/>
                </a:solidFill>
                <a:latin typeface="Times New Roman" panose="02020603050405020304" pitchFamily="18" charset="0"/>
                <a:cs typeface="Times New Roman" panose="02020603050405020304" pitchFamily="18" charset="0"/>
              </a:rPr>
              <a:t> BHXH, BHTN </a:t>
            </a:r>
            <a:r>
              <a:rPr lang="en-US" sz="1800" b="1" dirty="0" err="1">
                <a:solidFill>
                  <a:srgbClr val="0000CC"/>
                </a:solidFill>
                <a:latin typeface="Times New Roman" panose="02020603050405020304" pitchFamily="18" charset="0"/>
                <a:cs typeface="Times New Roman" panose="02020603050405020304" pitchFamily="18" charset="0"/>
              </a:rPr>
              <a:t>là</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hành</a:t>
            </a:r>
            <a:r>
              <a:rPr lang="en-US" sz="1800" b="1" dirty="0">
                <a:solidFill>
                  <a:srgbClr val="0000CC"/>
                </a:solidFill>
                <a:latin typeface="Times New Roman" panose="02020603050405020304" pitchFamily="18" charset="0"/>
                <a:cs typeface="Times New Roman" panose="02020603050405020304" pitchFamily="18" charset="0"/>
              </a:rPr>
              <a:t> vi </a:t>
            </a:r>
            <a:r>
              <a:rPr lang="en-US" sz="1800" b="1" dirty="0" err="1">
                <a:solidFill>
                  <a:srgbClr val="0000CC"/>
                </a:solidFill>
                <a:latin typeface="Times New Roman" panose="02020603050405020304" pitchFamily="18" charset="0"/>
                <a:cs typeface="Times New Roman" panose="02020603050405020304" pitchFamily="18" charset="0"/>
              </a:rPr>
              <a:t>của</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doanh</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nghiệp</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thuộc</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một</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trong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các</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trường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hợp</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sau</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đây</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để</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không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đóng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hoặc</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đóng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không</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đầy</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đủ</a:t>
            </a:r>
            <a:r>
              <a:rPr lang="en-US" sz="1800" b="1" dirty="0">
                <a:solidFill>
                  <a:srgbClr val="0000CC"/>
                </a:solidFill>
                <a:latin typeface="Times New Roman" panose="02020603050405020304" pitchFamily="18" charset="0"/>
                <a:cs typeface="Times New Roman" panose="02020603050405020304" pitchFamily="18" charset="0"/>
              </a:rPr>
              <a:t> BHXH, BHTN </a:t>
            </a:r>
            <a:r>
              <a:rPr lang="en-US" sz="1800" b="1" dirty="0" err="1">
                <a:solidFill>
                  <a:srgbClr val="0000CC"/>
                </a:solidFill>
                <a:latin typeface="Times New Roman" panose="02020603050405020304" pitchFamily="18" charset="0"/>
                <a:cs typeface="Times New Roman" panose="02020603050405020304" pitchFamily="18" charset="0"/>
              </a:rPr>
              <a:t>cho</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người</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lao</a:t>
            </a:r>
            <a:r>
              <a:rPr lang="en-US" sz="1800" b="1" dirty="0">
                <a:solidFill>
                  <a:srgbClr val="0000CC"/>
                </a:solidFill>
                <a:latin typeface="Times New Roman" panose="02020603050405020304" pitchFamily="18" charset="0"/>
                <a:cs typeface="Times New Roman" panose="02020603050405020304" pitchFamily="18" charset="0"/>
              </a:rPr>
              <a:t> </a:t>
            </a:r>
            <a:r>
              <a:rPr lang="en-US" sz="1800" b="1" dirty="0" err="1">
                <a:solidFill>
                  <a:srgbClr val="0000CC"/>
                </a:solidFill>
                <a:latin typeface="Times New Roman" panose="02020603050405020304" pitchFamily="18" charset="0"/>
                <a:cs typeface="Times New Roman" panose="02020603050405020304" pitchFamily="18" charset="0"/>
              </a:rPr>
              <a:t>động</a:t>
            </a:r>
            <a:r>
              <a:rPr lang="en-US" sz="1800" b="1" dirty="0">
                <a:solidFill>
                  <a:srgbClr val="0000CC"/>
                </a:solidFill>
                <a:latin typeface="Times New Roman" panose="02020603050405020304" pitchFamily="18" charset="0"/>
                <a:cs typeface="Times New Roman" panose="02020603050405020304" pitchFamily="18" charset="0"/>
              </a:rPr>
              <a:t>:</a:t>
            </a:r>
            <a:endParaRPr lang="en-US" sz="1800" b="1" dirty="0">
              <a:solidFill>
                <a:srgbClr val="0000CC"/>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p:cNvSpPr/>
          <p:nvPr/>
        </p:nvSpPr>
        <p:spPr>
          <a:xfrm>
            <a:off x="2082503" y="1451998"/>
            <a:ext cx="6827666" cy="830997"/>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hết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sổ</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(30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sử</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dụng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u="sng"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u="sng"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2075025" y="2503581"/>
            <a:ext cx="6672263" cy="1077218"/>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hai</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hết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hạn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sử</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dụng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bảo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hiểm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thất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075025" y="3628145"/>
            <a:ext cx="6594562" cy="584775"/>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lương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làm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căn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cứ</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thấp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hơn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tại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9901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quản</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lý</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thu</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 BHXH (</a:t>
            </a:r>
            <a:r>
              <a:rPr lang="en-US" sz="2100" i="1" dirty="0" err="1">
                <a:solidFill>
                  <a:srgbClr val="0000FF"/>
                </a:solidFill>
                <a:latin typeface="Times New Roman" panose="02020603050405020304" pitchFamily="18" charset="0"/>
                <a:cs typeface="Times New Roman" panose="02020603050405020304" pitchFamily="18" charset="0"/>
              </a:rPr>
              <a:t>làm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rõ</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nội</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việc</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xử</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lý</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chậm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trốn</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191578" y="324064"/>
            <a:ext cx="6827666" cy="461665"/>
          </a:xfrm>
          <a:prstGeom prst="rect">
            <a:avLst/>
          </a:prstGeom>
        </p:spPr>
        <p:txBody>
          <a:bodyPr wrap="square">
            <a:spAutoFit/>
          </a:bodyPr>
          <a:lstStyle/>
          <a:p>
            <a:pPr algn="just">
              <a:spcBef>
                <a:spcPts val="600"/>
              </a:spcBef>
              <a:spcAft>
                <a:spcPts val="600"/>
              </a:spcAft>
            </a:pPr>
            <a:r>
              <a:rPr lang="en-US" sz="24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2.2. </a:t>
            </a:r>
            <a:r>
              <a:rPr lang="en-US" sz="2200" b="1" dirty="0" err="1">
                <a:solidFill>
                  <a:srgbClr val="0000FF"/>
                </a:solidFill>
                <a:latin typeface="Times New Roman" panose="02020603050405020304" pitchFamily="18" charset="0"/>
                <a:cs typeface="Times New Roman" panose="02020603050405020304" pitchFamily="18" charset="0"/>
              </a:rPr>
              <a:t>Trốn</a:t>
            </a:r>
            <a:r>
              <a:rPr lang="en-US" sz="2400" b="1" dirty="0">
                <a:solidFill>
                  <a:srgbClr val="0000FF"/>
                </a:solidFill>
                <a:latin typeface="Times New Roman" panose="02020603050405020304" pitchFamily="18" charset="0"/>
                <a:cs typeface="Times New Roman" panose="02020603050405020304" pitchFamily="18" charset="0"/>
              </a:rPr>
              <a:t> </a:t>
            </a:r>
            <a:r>
              <a:rPr lang="en-US" sz="2400" b="1" dirty="0" err="1">
                <a:solidFill>
                  <a:srgbClr val="0000FF"/>
                </a:solidFill>
                <a:latin typeface="Times New Roman" panose="02020603050405020304" pitchFamily="18" charset="0"/>
                <a:cs typeface="Times New Roman" panose="02020603050405020304" pitchFamily="18" charset="0"/>
              </a:rPr>
              <a:t>đóng</a:t>
            </a:r>
            <a:r>
              <a:rPr lang="en-US" sz="2400" b="1" dirty="0">
                <a:solidFill>
                  <a:srgbClr val="0000FF"/>
                </a:solidFill>
                <a:latin typeface="Times New Roman" panose="02020603050405020304" pitchFamily="18" charset="0"/>
                <a:cs typeface="Times New Roman" panose="02020603050405020304" pitchFamily="18" charset="0"/>
              </a:rPr>
              <a:t> BHXH, BHTN (</a:t>
            </a:r>
            <a:r>
              <a:rPr lang="en-US" sz="2400" b="1" dirty="0" err="1">
                <a:solidFill>
                  <a:srgbClr val="0000FF"/>
                </a:solidFill>
                <a:latin typeface="Times New Roman" panose="02020603050405020304" pitchFamily="18" charset="0"/>
                <a:cs typeface="Times New Roman" panose="02020603050405020304" pitchFamily="18" charset="0"/>
              </a:rPr>
              <a:t>tt</a:t>
            </a:r>
            <a:r>
              <a:rPr lang="en-US" sz="2400" b="1" dirty="0">
                <a:solidFill>
                  <a:srgbClr val="0000FF"/>
                </a:solidFill>
                <a:latin typeface="Times New Roman" panose="02020603050405020304" pitchFamily="18" charset="0"/>
                <a:cs typeface="Times New Roman" panose="02020603050405020304" pitchFamily="18" charset="0"/>
              </a:rPr>
              <a:t>):</a:t>
            </a:r>
            <a:endParaRPr lang="en-US" sz="24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p:cNvSpPr/>
          <p:nvPr/>
        </p:nvSpPr>
        <p:spPr>
          <a:xfrm>
            <a:off x="2208297" y="2362199"/>
            <a:ext cx="6672263" cy="830997"/>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năm</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chậm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cơ</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thẩm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đôn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đốc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2286000" y="3659401"/>
            <a:ext cx="6672263" cy="830997"/>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Thư</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sáu</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i="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đầy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60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kể</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chậm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nhất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cơ</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thẩm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đôn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đốc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208297" y="1251934"/>
            <a:ext cx="6672263" cy="584775"/>
          </a:xfrm>
          <a:prstGeom prst="rect">
            <a:avLst/>
          </a:prstGeom>
        </p:spPr>
        <p:txBody>
          <a:bodyPr wrap="square">
            <a:spAutoFit/>
          </a:bodyPr>
          <a:lstStyle/>
          <a:p>
            <a:pPr algn="just">
              <a:spcBef>
                <a:spcPts val="600"/>
              </a:spcBef>
              <a:spcAft>
                <a:spcPts val="600"/>
              </a:spcAft>
            </a:pP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tư</a:t>
            </a:r>
            <a:r>
              <a:rPr lang="en-US"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lương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làm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căn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cứ</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thấp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hơn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1248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quản</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lý</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thu</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 BHXH (</a:t>
            </a:r>
            <a:r>
              <a:rPr lang="en-US" sz="2100" i="1" dirty="0" err="1">
                <a:solidFill>
                  <a:srgbClr val="0000FF"/>
                </a:solidFill>
                <a:latin typeface="Times New Roman" panose="02020603050405020304" pitchFamily="18" charset="0"/>
                <a:cs typeface="Times New Roman" panose="02020603050405020304" pitchFamily="18" charset="0"/>
              </a:rPr>
              <a:t>làm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rõ</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nội</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việc</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xử</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lý</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chậm</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và</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hành</a:t>
            </a:r>
            <a:r>
              <a:rPr lang="en-US" sz="2100" i="1" dirty="0">
                <a:solidFill>
                  <a:srgbClr val="0000FF"/>
                </a:solidFill>
                <a:latin typeface="Times New Roman" panose="02020603050405020304" pitchFamily="18" charset="0"/>
                <a:cs typeface="Times New Roman" panose="02020603050405020304" pitchFamily="18" charset="0"/>
              </a:rPr>
              <a:t> vi </a:t>
            </a:r>
            <a:r>
              <a:rPr lang="en-US" sz="2100" i="1" dirty="0" err="1">
                <a:solidFill>
                  <a:srgbClr val="0000FF"/>
                </a:solidFill>
                <a:latin typeface="Times New Roman" panose="02020603050405020304" pitchFamily="18" charset="0"/>
                <a:cs typeface="Times New Roman" panose="02020603050405020304" pitchFamily="18" charset="0"/>
              </a:rPr>
              <a:t>trốn</a:t>
            </a:r>
            <a:r>
              <a:rPr lang="en-US" sz="2100" i="1" dirty="0">
                <a:solidFill>
                  <a:srgbClr val="0000FF"/>
                </a:solidFill>
                <a:latin typeface="Times New Roman" panose="02020603050405020304" pitchFamily="18" charset="0"/>
                <a:cs typeface="Times New Roman" panose="02020603050405020304" pitchFamily="18" charset="0"/>
              </a:rPr>
              <a:t> </a:t>
            </a:r>
            <a:r>
              <a:rPr lang="en-US" sz="2100" i="1"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272592" y="108885"/>
            <a:ext cx="4724114" cy="481670"/>
          </a:xfrm>
          <a:prstGeom prst="rect">
            <a:avLst/>
          </a:prstGeom>
        </p:spPr>
        <p:txBody>
          <a:bodyPr wrap="square">
            <a:spAutoFit/>
          </a:bodyPr>
          <a:lstStyle/>
          <a:p>
            <a:pPr algn="just">
              <a:lnSpc>
                <a:spcPct val="115000"/>
              </a:lnSpc>
              <a:spcAft>
                <a:spcPts val="800"/>
              </a:spcAft>
            </a:pP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2.2. </a:t>
            </a:r>
            <a:r>
              <a:rPr lang="en-US" sz="2200" b="1" dirty="0" err="1">
                <a:solidFill>
                  <a:srgbClr val="0000FF"/>
                </a:solidFill>
                <a:latin typeface="Times New Roman" panose="02020603050405020304" pitchFamily="18" charset="0"/>
                <a:cs typeface="Times New Roman" panose="02020603050405020304" pitchFamily="18" charset="0"/>
              </a:rPr>
              <a:t>Trốn</a:t>
            </a:r>
            <a:r>
              <a:rPr lang="en-US" sz="2200" b="1" dirty="0">
                <a:solidFill>
                  <a:srgbClr val="0000FF"/>
                </a:solidFill>
                <a:latin typeface="Times New Roman" panose="02020603050405020304" pitchFamily="18" charset="0"/>
                <a:cs typeface="Times New Roman" panose="02020603050405020304" pitchFamily="18" charset="0"/>
              </a:rPr>
              <a:t> </a:t>
            </a:r>
            <a:r>
              <a:rPr lang="en-US" sz="2200" b="1" dirty="0" err="1">
                <a:solidFill>
                  <a:srgbClr val="0000FF"/>
                </a:solidFill>
                <a:latin typeface="Times New Roman" panose="02020603050405020304" pitchFamily="18" charset="0"/>
                <a:cs typeface="Times New Roman" panose="02020603050405020304" pitchFamily="18" charset="0"/>
              </a:rPr>
              <a:t>đóng</a:t>
            </a:r>
            <a:r>
              <a:rPr lang="en-US" sz="2200" b="1" dirty="0">
                <a:solidFill>
                  <a:srgbClr val="0000FF"/>
                </a:solidFill>
                <a:latin typeface="Times New Roman" panose="02020603050405020304" pitchFamily="18" charset="0"/>
                <a:cs typeface="Times New Roman" panose="02020603050405020304" pitchFamily="18" charset="0"/>
              </a:rPr>
              <a:t> BHXH, BHTN (</a:t>
            </a:r>
            <a:r>
              <a:rPr lang="en-US" sz="2200" b="1" dirty="0" err="1">
                <a:solidFill>
                  <a:srgbClr val="0000CC"/>
                </a:solidFill>
                <a:latin typeface="Times New Roman" panose="02020603050405020304" pitchFamily="18" charset="0"/>
                <a:cs typeface="Times New Roman" panose="02020603050405020304" pitchFamily="18" charset="0"/>
              </a:rPr>
              <a:t>tt</a:t>
            </a:r>
            <a:r>
              <a:rPr lang="en-US" sz="2200" b="1" dirty="0">
                <a:solidFill>
                  <a:srgbClr val="0000CC"/>
                </a:solidFill>
                <a:latin typeface="Times New Roman" panose="02020603050405020304" pitchFamily="18" charset="0"/>
                <a:cs typeface="Times New Roman" panose="02020603050405020304" pitchFamily="18" charset="0"/>
              </a:rPr>
              <a:t>):</a:t>
            </a:r>
            <a:endParaRPr lang="en-US" sz="2200" b="1" dirty="0">
              <a:solidFill>
                <a:srgbClr val="0000CC"/>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p:cNvSpPr/>
          <p:nvPr/>
        </p:nvSpPr>
        <p:spPr>
          <a:xfrm>
            <a:off x="2272592" y="889412"/>
            <a:ext cx="6543676" cy="4031873"/>
          </a:xfrm>
          <a:prstGeom prst="rect">
            <a:avLst/>
          </a:prstGeom>
        </p:spPr>
        <p:txBody>
          <a:bodyPr wrap="square">
            <a:spAutoFit/>
          </a:bodyPr>
          <a:lstStyle/>
          <a:p>
            <a:pPr algn="just">
              <a:spcBef>
                <a:spcPts val="600"/>
              </a:spcBef>
              <a:spcAft>
                <a:spcPts val="600"/>
              </a:spcAft>
            </a:pP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Biện</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pháp</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xử</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lý</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spcBef>
                <a:spcPts val="600"/>
              </a:spcBef>
              <a:spcAft>
                <a:spcPts val="600"/>
              </a:spcAft>
              <a:buFontTx/>
              <a:buChar char="-"/>
            </a:pP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Doanh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bị</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phải</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nộp</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bằng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0,03%/</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ngày</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tính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trên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BHTN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vào</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quỹ</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quỹ</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a:t>
            </a:r>
            <a:r>
              <a:rPr lang="af-ZA"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spcBef>
                <a:spcPts val="600"/>
              </a:spcBef>
              <a:spcAft>
                <a:spcPts val="600"/>
              </a:spcAft>
              <a:buFontTx/>
              <a:buChar char="-"/>
            </a:pP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Doanh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nghiệp</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còn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bị</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xử</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phạt</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vi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phạm</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hành</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chính</a:t>
            </a:r>
            <a:r>
              <a:rPr lang="en-US"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truy</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cứu</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trách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nhiệm</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hình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sự</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spcBef>
                <a:spcPts val="600"/>
              </a:spcBef>
              <a:spcAft>
                <a:spcPts val="600"/>
              </a:spcAft>
              <a:buFontTx/>
              <a:buChar char="-"/>
            </a:pP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xem</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xét</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trao</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tặng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danh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hiệu</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thi</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đua</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hình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thức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khen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thưởng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spcBef>
                <a:spcPts val="600"/>
              </a:spcBef>
              <a:spcAft>
                <a:spcPts val="600"/>
              </a:spcAft>
              <a:buFontTx/>
              <a:buChar char="-"/>
            </a:pP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Ngoài</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ra</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còn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có</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khác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bị</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coi</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là</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trốn</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BHTN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Chính</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phủ</a:t>
            </a:r>
            <a:r>
              <a:rPr lang="en-US" sz="1800" b="1" dirty="0">
                <a:solidFill>
                  <a:schemeClr val="tx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800" b="1" dirty="0">
              <a:solidFill>
                <a:schemeClr val="tx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865814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quản</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lý</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thu</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đóng</a:t>
            </a:r>
            <a:r>
              <a:rPr lang="en-US" sz="2100" dirty="0">
                <a:solidFill>
                  <a:srgbClr val="0000FF"/>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2</a:t>
            </a:r>
          </a:p>
          <a:p>
            <a:pPr marL="0" lvl="0" indent="0" algn="ctr" rtl="0">
              <a:spcBef>
                <a:spcPts val="0"/>
              </a:spcBef>
              <a:spcAft>
                <a:spcPts val="0"/>
              </a:spcAft>
              <a:buNone/>
            </a:pPr>
            <a:endParaRPr lang="en" sz="6600" dirty="0">
              <a:solidFill>
                <a:srgbClr val="0000FF"/>
              </a:solidFill>
            </a:endParaRPr>
          </a:p>
        </p:txBody>
      </p:sp>
      <p:sp>
        <p:nvSpPr>
          <p:cNvPr id="3" name="Rectangle 2"/>
          <p:cNvSpPr/>
          <p:nvPr/>
        </p:nvSpPr>
        <p:spPr>
          <a:xfrm>
            <a:off x="2191578" y="150700"/>
            <a:ext cx="6827666" cy="769441"/>
          </a:xfrm>
          <a:prstGeom prst="rect">
            <a:avLst/>
          </a:prstGeom>
        </p:spPr>
        <p:txBody>
          <a:bodyPr wrap="square">
            <a:spAutoFit/>
          </a:bodyPr>
          <a:lstStyle/>
          <a:p>
            <a:pPr algn="just">
              <a:spcBef>
                <a:spcPts val="600"/>
              </a:spcBef>
              <a:spcAft>
                <a:spcPts val="600"/>
              </a:spcAft>
            </a:pPr>
            <a:r>
              <a:rPr lang="en-US" sz="22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2.3. </a:t>
            </a:r>
            <a:r>
              <a:rPr lang="en-US" sz="2200" b="1" dirty="0" err="1">
                <a:solidFill>
                  <a:srgbClr val="0000CC"/>
                </a:solidFill>
                <a:latin typeface="Times New Roman" panose="02020603050405020304" pitchFamily="18" charset="0"/>
                <a:cs typeface="Times New Roman" panose="02020603050405020304" pitchFamily="18" charset="0"/>
              </a:rPr>
              <a:t>Về</a:t>
            </a:r>
            <a:r>
              <a:rPr lang="en-US" sz="2200" b="1" dirty="0">
                <a:solidFill>
                  <a:srgbClr val="0000CC"/>
                </a:solidFill>
                <a:latin typeface="Times New Roman" panose="02020603050405020304" pitchFamily="18" charset="0"/>
                <a:cs typeface="Times New Roman" panose="02020603050405020304" pitchFamily="18" charset="0"/>
              </a:rPr>
              <a:t> m</a:t>
            </a:r>
            <a:r>
              <a:rPr lang="vi-VN" sz="2200" b="1" dirty="0">
                <a:solidFill>
                  <a:srgbClr val="0000CC"/>
                </a:solidFill>
                <a:latin typeface="Times New Roman" panose="02020603050405020304" pitchFamily="18" charset="0"/>
                <a:cs typeface="Times New Roman" panose="02020603050405020304" pitchFamily="18" charset="0"/>
              </a:rPr>
              <a:t>ức đóng, phương thức </a:t>
            </a:r>
            <a:r>
              <a:rPr lang="af-ZA" sz="2200" b="1" dirty="0">
                <a:solidFill>
                  <a:srgbClr val="0000CC"/>
                </a:solidFill>
                <a:latin typeface="Times New Roman" panose="02020603050405020304" pitchFamily="18" charset="0"/>
                <a:cs typeface="Times New Roman" panose="02020603050405020304" pitchFamily="18" charset="0"/>
              </a:rPr>
              <a:t>và thời hạn</a:t>
            </a:r>
            <a:r>
              <a:rPr lang="vi-VN" sz="2200" b="1" dirty="0">
                <a:solidFill>
                  <a:srgbClr val="0000CC"/>
                </a:solidFill>
                <a:latin typeface="Times New Roman" panose="02020603050405020304" pitchFamily="18" charset="0"/>
                <a:cs typeface="Times New Roman" panose="02020603050405020304" pitchFamily="18" charset="0"/>
              </a:rPr>
              <a:t> đóng </a:t>
            </a:r>
            <a:r>
              <a:rPr lang="en-US" sz="2200" b="1" dirty="0">
                <a:solidFill>
                  <a:srgbClr val="0000CC"/>
                </a:solidFill>
                <a:latin typeface="Times New Roman" panose="02020603050405020304" pitchFamily="18" charset="0"/>
                <a:cs typeface="Times New Roman" panose="02020603050405020304" pitchFamily="18" charset="0"/>
              </a:rPr>
              <a:t>BHXH </a:t>
            </a:r>
            <a:r>
              <a:rPr lang="vi-VN" sz="2200" b="1" dirty="0">
                <a:solidFill>
                  <a:srgbClr val="0000CC"/>
                </a:solidFill>
                <a:latin typeface="Times New Roman" panose="02020603050405020304" pitchFamily="18" charset="0"/>
                <a:cs typeface="Times New Roman" panose="02020603050405020304" pitchFamily="18" charset="0"/>
              </a:rPr>
              <a:t>bắt buộc của người lao động</a:t>
            </a:r>
            <a:r>
              <a:rPr lang="en-US" sz="2200" b="1" dirty="0">
                <a:solidFill>
                  <a:srgbClr val="0000CC"/>
                </a:solidFill>
                <a:latin typeface="Times New Roman" panose="02020603050405020304" pitchFamily="18" charset="0"/>
                <a:cs typeface="Times New Roman" panose="02020603050405020304" pitchFamily="18" charset="0"/>
              </a:rPr>
              <a:t>:</a:t>
            </a:r>
            <a:endParaRPr lang="en-US" sz="2200" b="1" dirty="0">
              <a:solidFill>
                <a:srgbClr val="0000CC"/>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p:cNvSpPr/>
          <p:nvPr/>
        </p:nvSpPr>
        <p:spPr>
          <a:xfrm>
            <a:off x="2326431" y="1938692"/>
            <a:ext cx="6215063" cy="1785104"/>
          </a:xfrm>
          <a:prstGeom prst="rect">
            <a:avLst/>
          </a:prstGeom>
        </p:spPr>
        <p:txBody>
          <a:bodyPr wrap="square">
            <a:spAutoFit/>
          </a:bodyPr>
          <a:lstStyle/>
          <a:p>
            <a:pPr algn="just">
              <a:spcBef>
                <a:spcPts val="600"/>
              </a:spcBef>
              <a:spcAft>
                <a:spcPts val="600"/>
              </a:spcAft>
            </a:pPr>
            <a:r>
              <a:rPr lang="en-US" sz="2200" b="1" dirty="0" err="1">
                <a:solidFill>
                  <a:srgbClr val="FF0000"/>
                </a:solidFill>
                <a:latin typeface="Times New Roman" panose="02020603050405020304" pitchFamily="18" charset="0"/>
                <a:ea typeface="Calibri" panose="020F0502020204030204" pitchFamily="34" charset="0"/>
              </a:rPr>
              <a:t>Bổ</a:t>
            </a:r>
            <a:r>
              <a:rPr lang="en-US" sz="2200" b="1" dirty="0">
                <a:solidFill>
                  <a:srgbClr val="FF0000"/>
                </a:solidFill>
                <a:latin typeface="Times New Roman" panose="02020603050405020304" pitchFamily="18" charset="0"/>
                <a:ea typeface="Calibri" panose="020F0502020204030204" pitchFamily="34" charset="0"/>
              </a:rPr>
              <a:t> sung </a:t>
            </a:r>
            <a:r>
              <a:rPr lang="en-US" sz="2200" b="1" dirty="0">
                <a:solidFill>
                  <a:schemeClr val="accent5">
                    <a:lumMod val="10000"/>
                  </a:schemeClr>
                </a:solidFill>
                <a:latin typeface="Times New Roman" panose="02020603050405020304" pitchFamily="18" charset="0"/>
                <a:ea typeface="Calibri" panose="020F0502020204030204" pitchFamily="34" charset="0"/>
              </a:rPr>
              <a:t>“t</a:t>
            </a:r>
            <a:r>
              <a:rPr lang="vi-VN" sz="2200" b="1" dirty="0">
                <a:solidFill>
                  <a:schemeClr val="accent5">
                    <a:lumMod val="10000"/>
                  </a:schemeClr>
                </a:solidFill>
                <a:latin typeface="Times New Roman" panose="02020603050405020304" pitchFamily="18" charset="0"/>
                <a:ea typeface="Calibri" panose="020F0502020204030204" pitchFamily="34" charset="0"/>
              </a:rPr>
              <a:t>rường hợp trong tháng đầu làm việc hoặc trong tháng đầu trở lại làm việc mà người lao động nghỉ việc hưởng chế độ ốm đau từ 14 ngày làm việc trở lên thì vẫn phải đóng bảo hiểm xã hội của tháng đó</a:t>
            </a:r>
            <a:r>
              <a:rPr lang="en-US" sz="2200" b="1" dirty="0">
                <a:solidFill>
                  <a:schemeClr val="accent5">
                    <a:lumMod val="10000"/>
                  </a:schemeClr>
                </a:solidFill>
                <a:latin typeface="Times New Roman" panose="02020603050405020304" pitchFamily="18" charset="0"/>
                <a:ea typeface="Calibri" panose="020F0502020204030204" pitchFamily="34" charset="0"/>
              </a:rPr>
              <a:t>”</a:t>
            </a:r>
            <a:r>
              <a:rPr lang="vi-VN" sz="2200" b="1" dirty="0">
                <a:solidFill>
                  <a:schemeClr val="accent5">
                    <a:lumMod val="10000"/>
                  </a:schemeClr>
                </a:solidFill>
                <a:latin typeface="Times New Roman" panose="02020603050405020304" pitchFamily="18" charset="0"/>
                <a:ea typeface="Calibri" panose="020F0502020204030204" pitchFamily="34" charset="0"/>
              </a:rPr>
              <a:t>.</a:t>
            </a:r>
            <a:endParaRPr lang="en-US" sz="2200" b="1" dirty="0">
              <a:solidFill>
                <a:schemeClr val="accent5">
                  <a:lumMod val="10000"/>
                </a:schemeClr>
              </a:solidFill>
            </a:endParaRPr>
          </a:p>
        </p:txBody>
      </p:sp>
    </p:spTree>
    <p:extLst>
      <p:ext uri="{BB962C8B-B14F-4D97-AF65-F5344CB8AC3E}">
        <p14:creationId xmlns:p14="http://schemas.microsoft.com/office/powerpoint/2010/main" val="2032570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719544"/>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100" dirty="0" err="1">
                <a:solidFill>
                  <a:srgbClr val="0000FF"/>
                </a:solidFill>
                <a:latin typeface="Times New Roman" panose="02020603050405020304" pitchFamily="18" charset="0"/>
                <a:cs typeface="Times New Roman" panose="02020603050405020304" pitchFamily="18" charset="0"/>
              </a:rPr>
              <a:t>Quy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định</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cụ</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thể</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về</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a:solidFill>
                  <a:srgbClr val="FF0000"/>
                </a:solidFill>
                <a:latin typeface="Times New Roman" panose="02020603050405020304" pitchFamily="18" charset="0"/>
                <a:cs typeface="Times New Roman" panose="02020603050405020304" pitchFamily="18" charset="0"/>
              </a:rPr>
              <a:t>"</a:t>
            </a:r>
            <a:r>
              <a:rPr lang="en-US" sz="2100" dirty="0" err="1">
                <a:solidFill>
                  <a:srgbClr val="FF0000"/>
                </a:solidFill>
                <a:latin typeface="Times New Roman" panose="02020603050405020304" pitchFamily="18" charset="0"/>
                <a:cs typeface="Times New Roman" panose="02020603050405020304" pitchFamily="18" charset="0"/>
              </a:rPr>
              <a:t>mức</a:t>
            </a:r>
            <a:r>
              <a:rPr lang="en-US" sz="2100" dirty="0">
                <a:solidFill>
                  <a:srgbClr val="FF0000"/>
                </a:solidFill>
                <a:latin typeface="Times New Roman" panose="02020603050405020304" pitchFamily="18" charset="0"/>
                <a:cs typeface="Times New Roman" panose="02020603050405020304" pitchFamily="18" charset="0"/>
              </a:rPr>
              <a:t> </a:t>
            </a:r>
            <a:r>
              <a:rPr lang="en-US" sz="2100" dirty="0" err="1">
                <a:solidFill>
                  <a:srgbClr val="FF0000"/>
                </a:solidFill>
                <a:latin typeface="Times New Roman" panose="02020603050405020304" pitchFamily="18" charset="0"/>
                <a:cs typeface="Times New Roman" panose="02020603050405020304" pitchFamily="18" charset="0"/>
              </a:rPr>
              <a:t>tham</a:t>
            </a:r>
            <a:r>
              <a:rPr lang="en-US" sz="2100" dirty="0">
                <a:solidFill>
                  <a:srgbClr val="FF0000"/>
                </a:solidFill>
                <a:latin typeface="Times New Roman" panose="02020603050405020304" pitchFamily="18" charset="0"/>
                <a:cs typeface="Times New Roman" panose="02020603050405020304" pitchFamily="18" charset="0"/>
              </a:rPr>
              <a:t> </a:t>
            </a:r>
            <a:r>
              <a:rPr lang="en-US" sz="2100" dirty="0" err="1">
                <a:solidFill>
                  <a:srgbClr val="FF0000"/>
                </a:solidFill>
                <a:latin typeface="Times New Roman" panose="02020603050405020304" pitchFamily="18" charset="0"/>
                <a:cs typeface="Times New Roman" panose="02020603050405020304" pitchFamily="18" charset="0"/>
              </a:rPr>
              <a:t>chiếu</a:t>
            </a:r>
            <a:r>
              <a:rPr lang="en-US" sz="2100" dirty="0">
                <a:solidFill>
                  <a:srgbClr val="FF0000"/>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thay</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cho</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mức</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lương</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cơ</a:t>
            </a:r>
            <a:r>
              <a:rPr lang="en-US" sz="2100" dirty="0">
                <a:solidFill>
                  <a:srgbClr val="0000FF"/>
                </a:solidFill>
                <a:latin typeface="Times New Roman" panose="02020603050405020304" pitchFamily="18" charset="0"/>
                <a:cs typeface="Times New Roman" panose="02020603050405020304" pitchFamily="18" charset="0"/>
              </a:rPr>
              <a:t> </a:t>
            </a:r>
            <a:r>
              <a:rPr lang="en-US" sz="2100" dirty="0" err="1">
                <a:solidFill>
                  <a:srgbClr val="0000FF"/>
                </a:solidFill>
                <a:latin typeface="Times New Roman" panose="02020603050405020304" pitchFamily="18" charset="0"/>
                <a:cs typeface="Times New Roman" panose="02020603050405020304" pitchFamily="18" charset="0"/>
              </a:rPr>
              <a:t>sở</a:t>
            </a:r>
            <a:r>
              <a:rPr lang="en-US" sz="2100" dirty="0">
                <a:solidFill>
                  <a:srgbClr val="0000FF"/>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3</a:t>
            </a:r>
          </a:p>
          <a:p>
            <a:pPr marL="0" lvl="0" indent="0" algn="ctr" rtl="0">
              <a:spcBef>
                <a:spcPts val="0"/>
              </a:spcBef>
              <a:spcAft>
                <a:spcPts val="0"/>
              </a:spcAft>
              <a:buNone/>
            </a:pPr>
            <a:endParaRPr lang="en" sz="6600" dirty="0">
              <a:solidFill>
                <a:srgbClr val="0000FF"/>
              </a:solidFill>
            </a:endParaRPr>
          </a:p>
        </p:txBody>
      </p:sp>
      <p:sp>
        <p:nvSpPr>
          <p:cNvPr id="2" name="Rectangle 1"/>
          <p:cNvSpPr/>
          <p:nvPr/>
        </p:nvSpPr>
        <p:spPr>
          <a:xfrm>
            <a:off x="2358317" y="719544"/>
            <a:ext cx="6372225" cy="2616101"/>
          </a:xfrm>
          <a:prstGeom prst="rect">
            <a:avLst/>
          </a:prstGeom>
        </p:spPr>
        <p:txBody>
          <a:bodyPr wrap="square">
            <a:spAutoFit/>
          </a:bodyPr>
          <a:lstStyle/>
          <a:p>
            <a:pPr algn="just">
              <a:spcBef>
                <a:spcPts val="600"/>
              </a:spcBef>
              <a:spcAft>
                <a:spcPts val="600"/>
              </a:spcAft>
            </a:pPr>
            <a:r>
              <a:rPr lang="en-US" sz="2200" b="1" dirty="0" err="1">
                <a:solidFill>
                  <a:srgbClr val="FF0000"/>
                </a:solidFill>
                <a:latin typeface="Times New Roman" panose="02020603050405020304" pitchFamily="18" charset="0"/>
                <a:ea typeface="Times New Roman" panose="02020603050405020304" pitchFamily="18" charset="0"/>
              </a:rPr>
              <a:t>Mức</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rgbClr val="FF0000"/>
                </a:solidFill>
                <a:latin typeface="Times New Roman" panose="02020603050405020304" pitchFamily="18" charset="0"/>
                <a:ea typeface="Times New Roman" panose="02020603050405020304" pitchFamily="18" charset="0"/>
              </a:rPr>
              <a:t>tham</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rgbClr val="FF0000"/>
                </a:solidFill>
                <a:latin typeface="Times New Roman" panose="02020603050405020304" pitchFamily="18" charset="0"/>
                <a:ea typeface="Times New Roman" panose="02020603050405020304" pitchFamily="18" charset="0"/>
              </a:rPr>
              <a:t>chiếu</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là</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mức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tiền</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dùng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để</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tính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mức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đóng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mức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hưởng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một</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số</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chế</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độ</a:t>
            </a:r>
            <a:r>
              <a:rPr lang="en-US" sz="2200" b="1" dirty="0">
                <a:solidFill>
                  <a:schemeClr val="accent5">
                    <a:lumMod val="10000"/>
                  </a:schemeClr>
                </a:solidFill>
                <a:latin typeface="Times New Roman" panose="02020603050405020304" pitchFamily="18" charset="0"/>
                <a:ea typeface="Times New Roman" panose="02020603050405020304" pitchFamily="18" charset="0"/>
              </a:rPr>
              <a:t> BHXH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trong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Luật</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này</a:t>
            </a:r>
            <a:r>
              <a:rPr lang="en-US" sz="2200" b="1" dirty="0">
                <a:solidFill>
                  <a:schemeClr val="accent5">
                    <a:lumMod val="10000"/>
                  </a:schemeClr>
                </a:solidFill>
                <a:latin typeface="Times New Roman" panose="02020603050405020304" pitchFamily="18" charset="0"/>
                <a:ea typeface="Times New Roman" panose="02020603050405020304" pitchFamily="18" charset="0"/>
              </a:rPr>
              <a:t> do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Chính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phủ</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quyết</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định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p>
          <a:p>
            <a:pPr algn="just">
              <a:spcBef>
                <a:spcPts val="600"/>
              </a:spcBef>
              <a:spcAft>
                <a:spcPts val="600"/>
              </a:spcAft>
            </a:pPr>
            <a:r>
              <a:rPr lang="en-US" sz="2200" b="1" dirty="0" err="1">
                <a:solidFill>
                  <a:srgbClr val="FF0000"/>
                </a:solidFill>
                <a:latin typeface="Times New Roman" panose="02020603050405020304" pitchFamily="18" charset="0"/>
                <a:ea typeface="Times New Roman" panose="02020603050405020304" pitchFamily="18" charset="0"/>
              </a:rPr>
              <a:t>Mức</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rgbClr val="FF0000"/>
                </a:solidFill>
                <a:latin typeface="Times New Roman" panose="02020603050405020304" pitchFamily="18" charset="0"/>
                <a:ea typeface="Times New Roman" panose="02020603050405020304" pitchFamily="18" charset="0"/>
              </a:rPr>
              <a:t>tham</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rgbClr val="FF0000"/>
                </a:solidFill>
                <a:latin typeface="Times New Roman" panose="02020603050405020304" pitchFamily="18" charset="0"/>
                <a:ea typeface="Times New Roman" panose="02020603050405020304" pitchFamily="18" charset="0"/>
              </a:rPr>
              <a:t>chiếu</a:t>
            </a:r>
            <a:r>
              <a:rPr lang="en-US" sz="2200" b="1" dirty="0">
                <a:solidFill>
                  <a:srgbClr val="FF0000"/>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được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điều</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chỉnh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trên</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cơ</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sở</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mức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tăng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của</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chỉ</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số</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giá</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tiêu</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dùng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tăng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trưởng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kinh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tế</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phù</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hợp</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với</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khả</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năng</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của</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ngân</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sách</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nhà</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nước</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và</a:t>
            </a:r>
            <a:r>
              <a:rPr lang="en-US" sz="2200" b="1" dirty="0">
                <a:solidFill>
                  <a:schemeClr val="accent5">
                    <a:lumMod val="10000"/>
                  </a:schemeClr>
                </a:solidFill>
                <a:latin typeface="Times New Roman" panose="02020603050405020304" pitchFamily="18" charset="0"/>
                <a:ea typeface="Times New Roman" panose="02020603050405020304" pitchFamily="18" charset="0"/>
              </a:rPr>
              <a:t> </a:t>
            </a:r>
            <a:r>
              <a:rPr lang="en-US" sz="2200" b="1" dirty="0" err="1">
                <a:solidFill>
                  <a:schemeClr val="accent5">
                    <a:lumMod val="10000"/>
                  </a:schemeClr>
                </a:solidFill>
                <a:latin typeface="Times New Roman" panose="02020603050405020304" pitchFamily="18" charset="0"/>
                <a:ea typeface="Times New Roman" panose="02020603050405020304" pitchFamily="18" charset="0"/>
              </a:rPr>
              <a:t>quỹ</a:t>
            </a:r>
            <a:r>
              <a:rPr lang="en-US" sz="2200" b="1" dirty="0">
                <a:solidFill>
                  <a:schemeClr val="accent5">
                    <a:lumMod val="10000"/>
                  </a:schemeClr>
                </a:solidFill>
                <a:latin typeface="Times New Roman" panose="02020603050405020304" pitchFamily="18" charset="0"/>
                <a:ea typeface="Times New Roman" panose="02020603050405020304" pitchFamily="18" charset="0"/>
              </a:rPr>
              <a:t> BHXH.</a:t>
            </a:r>
            <a:endParaRPr lang="en-US" sz="2200" b="1" dirty="0">
              <a:solidFill>
                <a:schemeClr val="accent5">
                  <a:lumMod val="10000"/>
                </a:schemeClr>
              </a:solidFill>
            </a:endParaRPr>
          </a:p>
        </p:txBody>
      </p:sp>
    </p:spTree>
    <p:extLst>
      <p:ext uri="{BB962C8B-B14F-4D97-AF65-F5344CB8AC3E}">
        <p14:creationId xmlns:p14="http://schemas.microsoft.com/office/powerpoint/2010/main" val="18673252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887103"/>
            <a:ext cx="2088106" cy="4256397"/>
          </a:xfrm>
          <a:prstGeom prst="rect">
            <a:avLst/>
          </a:prstGeom>
        </p:spPr>
        <p:txBody>
          <a:bodyPr spcFirstLastPara="1" wrap="square" lIns="91425" tIns="91425" rIns="91425" bIns="91425" anchor="t" anchorCtr="0">
            <a:noAutofit/>
          </a:bodyPr>
          <a:lstStyle/>
          <a:p>
            <a:pPr lvl="0" algn="ctr"/>
            <a:br>
              <a:rPr lang="en-US" sz="2000" dirty="0">
                <a:solidFill>
                  <a:srgbClr val="FFFFFF"/>
                </a:solidFill>
                <a:latin typeface="Times New Roman" panose="02020603050405020304" pitchFamily="18" charset="0"/>
                <a:cs typeface="Times New Roman" panose="02020603050405020304" pitchFamily="18" charset="0"/>
              </a:rPr>
            </a:br>
            <a:br>
              <a:rPr lang="en-US" sz="2000" dirty="0">
                <a:solidFill>
                  <a:srgbClr val="FFFFFF"/>
                </a:solidFill>
                <a:latin typeface="Times New Roman" panose="02020603050405020304" pitchFamily="18" charset="0"/>
                <a:cs typeface="Times New Roman" panose="02020603050405020304" pitchFamily="18" charset="0"/>
              </a:rPr>
            </a:br>
            <a:br>
              <a:rPr lang="en-US" sz="2000" dirty="0">
                <a:solidFill>
                  <a:srgbClr val="FFFFFF"/>
                </a:solidFill>
                <a:latin typeface="Times New Roman" panose="02020603050405020304" pitchFamily="18" charset="0"/>
                <a:cs typeface="Times New Roman" panose="02020603050405020304" pitchFamily="18" charset="0"/>
              </a:rPr>
            </a:br>
            <a:endParaRPr sz="2400" dirty="0">
              <a:solidFill>
                <a:srgbClr val="FFFFFF"/>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09075" y="9544"/>
            <a:ext cx="1807200" cy="877558"/>
          </a:xfrm>
        </p:spPr>
        <p:txBody>
          <a:bodyPr/>
          <a:lstStyle/>
          <a:p>
            <a:pPr marL="0" lvl="0" indent="0" algn="ctr" rtl="0">
              <a:spcBef>
                <a:spcPts val="0"/>
              </a:spcBef>
              <a:spcAft>
                <a:spcPts val="0"/>
              </a:spcAft>
              <a:buNone/>
            </a:pPr>
            <a:r>
              <a:rPr lang="en" sz="6000" dirty="0">
                <a:solidFill>
                  <a:schemeClr val="bg1"/>
                </a:solidFill>
              </a:rPr>
              <a:t>4</a:t>
            </a:r>
          </a:p>
          <a:p>
            <a:pPr marL="0" lvl="0" indent="0" algn="ctr" rtl="0">
              <a:spcBef>
                <a:spcPts val="0"/>
              </a:spcBef>
              <a:spcAft>
                <a:spcPts val="0"/>
              </a:spcAft>
              <a:buNone/>
            </a:pPr>
            <a:endParaRPr lang="en" sz="6600" dirty="0">
              <a:solidFill>
                <a:srgbClr val="0000CC"/>
              </a:solidFill>
            </a:endParaRPr>
          </a:p>
        </p:txBody>
      </p:sp>
      <p:pic>
        <p:nvPicPr>
          <p:cNvPr id="25" name="Picture 24" descr="Senior couple looking away, side view, close-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755" y="0"/>
            <a:ext cx="704224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350270" y="629845"/>
            <a:ext cx="4560711" cy="1477328"/>
          </a:xfrm>
          <a:prstGeom prst="rect">
            <a:avLst/>
          </a:prstGeom>
          <a:pattFill prst="pct5">
            <a:fgClr>
              <a:schemeClr val="bg1"/>
            </a:fgClr>
            <a:bgClr>
              <a:schemeClr val="bg1"/>
            </a:bgClr>
          </a:pattFill>
          <a:ln>
            <a:noFill/>
          </a:ln>
        </p:spPr>
        <p:txBody>
          <a:bodyPr wrap="square">
            <a:spAutoFit/>
          </a:bodyPr>
          <a:lstStyle/>
          <a:p>
            <a:pPr algn="just">
              <a:spcBef>
                <a:spcPts val="600"/>
              </a:spcBef>
              <a:spcAft>
                <a:spcPts val="600"/>
              </a:spcAft>
            </a:pP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Công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dân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Việt</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nam</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800" b="1" dirty="0">
                <a:solidFill>
                  <a:schemeClr val="accent5">
                    <a:lumMod val="10000"/>
                  </a:schemeClr>
                </a:solidFill>
                <a:latin typeface="Times New Roman" panose="02020603050405020304" pitchFamily="18" charset="0"/>
                <a:cs typeface="Times New Roman" panose="02020603050405020304" pitchFamily="18" charset="0"/>
              </a:rPr>
              <a:t> 75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tuổi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trở</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lên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hoặc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800" b="1" dirty="0">
                <a:solidFill>
                  <a:schemeClr val="accent5">
                    <a:lumMod val="10000"/>
                  </a:schemeClr>
                </a:solidFill>
                <a:latin typeface="Times New Roman" panose="02020603050405020304" pitchFamily="18" charset="0"/>
                <a:cs typeface="Times New Roman" panose="02020603050405020304" pitchFamily="18" charset="0"/>
              </a:rPr>
              <a:t> 70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tuổi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đến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đến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dưới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75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tuổi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thuộc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hộ</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nghèo</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hộ</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cận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nghèo</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mà</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không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lương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hoặc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bảo</a:t>
            </a:r>
            <a:r>
              <a:rPr lang="en-US" sz="1800" b="1" dirty="0">
                <a:solidFill>
                  <a:schemeClr val="accent5">
                    <a:lumMod val="10000"/>
                  </a:schemeClr>
                </a:solidFill>
                <a:latin typeface="Times New Roman" panose="02020603050405020304" pitchFamily="18" charset="0"/>
                <a:cs typeface="Times New Roman" panose="02020603050405020304" pitchFamily="18" charset="0"/>
              </a:rPr>
              <a:t> BHXH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hằng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a:t>
            </a:r>
            <a:endParaRPr lang="en-US" sz="1800" dirty="0">
              <a:solidFill>
                <a:schemeClr val="accent5">
                  <a:lumMod val="10000"/>
                </a:schemeClr>
              </a:solidFill>
              <a:latin typeface="Times New Roman" panose="02020603050405020304" pitchFamily="18" charset="0"/>
              <a:cs typeface="Times New Roman" panose="02020603050405020304" pitchFamily="18" charset="0"/>
            </a:endParaRPr>
          </a:p>
        </p:txBody>
      </p:sp>
      <p:sp>
        <p:nvSpPr>
          <p:cNvPr id="5" name="Rectangle 4"/>
          <p:cNvSpPr/>
          <p:nvPr/>
        </p:nvSpPr>
        <p:spPr>
          <a:xfrm>
            <a:off x="4350270" y="109269"/>
            <a:ext cx="1811457" cy="492443"/>
          </a:xfrm>
          <a:prstGeom prst="rect">
            <a:avLst/>
          </a:prstGeom>
          <a:noFill/>
        </p:spPr>
        <p:txBody>
          <a:bodyPr wrap="square">
            <a:spAutoFit/>
          </a:bodyPr>
          <a:lstStyle/>
          <a:p>
            <a:pPr algn="ctr"/>
            <a:r>
              <a:rPr lang="en-US" sz="2600" b="1" dirty="0" err="1">
                <a:solidFill>
                  <a:srgbClr val="FF0000"/>
                </a:solidFill>
                <a:latin typeface="Times New Roman" panose="02020603050405020304" pitchFamily="18" charset="0"/>
                <a:cs typeface="Times New Roman" panose="02020603050405020304" pitchFamily="18" charset="0"/>
              </a:rPr>
              <a:t>Đối</a:t>
            </a:r>
            <a:r>
              <a:rPr lang="en-US" sz="2600" b="1" dirty="0">
                <a:solidFill>
                  <a:srgbClr val="FF0000"/>
                </a:solidFill>
                <a:latin typeface="Times New Roman" panose="02020603050405020304" pitchFamily="18" charset="0"/>
                <a:cs typeface="Times New Roman" panose="02020603050405020304" pitchFamily="18" charset="0"/>
              </a:rPr>
              <a:t> </a:t>
            </a:r>
            <a:r>
              <a:rPr lang="en-US" sz="2600" b="1" dirty="0" err="1">
                <a:solidFill>
                  <a:srgbClr val="FF0000"/>
                </a:solidFill>
                <a:latin typeface="Times New Roman" panose="02020603050405020304" pitchFamily="18" charset="0"/>
                <a:cs typeface="Times New Roman" panose="02020603050405020304" pitchFamily="18" charset="0"/>
              </a:rPr>
              <a:t>tượng</a:t>
            </a:r>
            <a:endParaRPr lang="en-US" sz="2600" b="1" dirty="0">
              <a:solidFill>
                <a:srgbClr val="FF0000"/>
              </a:solidFill>
              <a:latin typeface="Times New Roman" panose="02020603050405020304" pitchFamily="18" charset="0"/>
              <a:cs typeface="Times New Roman" panose="02020603050405020304" pitchFamily="18" charset="0"/>
            </a:endParaRPr>
          </a:p>
        </p:txBody>
      </p:sp>
      <p:sp>
        <p:nvSpPr>
          <p:cNvPr id="8" name="Google Shape;96;p18"/>
          <p:cNvSpPr txBox="1">
            <a:spLocks/>
          </p:cNvSpPr>
          <p:nvPr/>
        </p:nvSpPr>
        <p:spPr>
          <a:xfrm>
            <a:off x="0" y="1923452"/>
            <a:ext cx="2088106" cy="32200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9pPr>
          </a:lstStyle>
          <a:p>
            <a:pPr algn="ctr"/>
            <a:r>
              <a:rPr lang="en-US" sz="2400" dirty="0">
                <a:solidFill>
                  <a:srgbClr val="0000CC"/>
                </a:solidFill>
                <a:latin typeface="Times New Roman" panose="02020603050405020304" pitchFamily="18" charset="0"/>
                <a:cs typeface="Times New Roman" panose="02020603050405020304" pitchFamily="18" charset="0"/>
              </a:rPr>
              <a:t>C</a:t>
            </a:r>
            <a:r>
              <a:rPr lang="vi-VN" sz="2400" dirty="0">
                <a:solidFill>
                  <a:srgbClr val="0000CC"/>
                </a:solidFill>
                <a:latin typeface="Times New Roman" panose="02020603050405020304" pitchFamily="18" charset="0"/>
                <a:cs typeface="Times New Roman" panose="02020603050405020304" pitchFamily="18" charset="0"/>
              </a:rPr>
              <a:t>hế độ </a:t>
            </a:r>
            <a:r>
              <a:rPr lang="en-US" sz="2400" dirty="0" err="1">
                <a:solidFill>
                  <a:srgbClr val="0000CC"/>
                </a:solidFill>
                <a:latin typeface="Times New Roman" panose="02020603050405020304" pitchFamily="18" charset="0"/>
                <a:cs typeface="Times New Roman" panose="02020603050405020304" pitchFamily="18" charset="0"/>
              </a:rPr>
              <a:t>trợ</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cấp</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hưu</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trí</a:t>
            </a:r>
            <a:r>
              <a:rPr lang="en-US" sz="2400" dirty="0">
                <a:solidFill>
                  <a:srgbClr val="0000CC"/>
                </a:solidFill>
                <a:latin typeface="Times New Roman" panose="02020603050405020304" pitchFamily="18" charset="0"/>
                <a:cs typeface="Times New Roman" panose="02020603050405020304" pitchFamily="18" charset="0"/>
              </a:rPr>
              <a:t> </a:t>
            </a:r>
            <a:r>
              <a:rPr lang="vi-VN" sz="2400" dirty="0">
                <a:solidFill>
                  <a:srgbClr val="0000CC"/>
                </a:solidFill>
                <a:latin typeface="Times New Roman" panose="02020603050405020304" pitchFamily="18" charset="0"/>
                <a:cs typeface="Times New Roman" panose="02020603050405020304" pitchFamily="18" charset="0"/>
              </a:rPr>
              <a:t>xã hội</a:t>
            </a:r>
          </a:p>
        </p:txBody>
      </p:sp>
      <p:sp>
        <p:nvSpPr>
          <p:cNvPr id="9" name="Rectangle 8"/>
          <p:cNvSpPr/>
          <p:nvPr/>
        </p:nvSpPr>
        <p:spPr>
          <a:xfrm>
            <a:off x="4350270" y="2143427"/>
            <a:ext cx="2268116" cy="492443"/>
          </a:xfrm>
          <a:prstGeom prst="rect">
            <a:avLst/>
          </a:prstGeom>
          <a:noFill/>
        </p:spPr>
        <p:txBody>
          <a:bodyPr wrap="square">
            <a:spAutoFit/>
          </a:bodyPr>
          <a:lstStyle/>
          <a:p>
            <a:pPr algn="ctr"/>
            <a:r>
              <a:rPr lang="en-US" sz="2600" b="1" dirty="0" err="1">
                <a:solidFill>
                  <a:srgbClr val="FF0000"/>
                </a:solidFill>
                <a:latin typeface="Times New Roman" panose="02020603050405020304" pitchFamily="18" charset="0"/>
                <a:cs typeface="Times New Roman" panose="02020603050405020304" pitchFamily="18" charset="0"/>
              </a:rPr>
              <a:t>Chế</a:t>
            </a:r>
            <a:r>
              <a:rPr lang="en-US" sz="2600" b="1" dirty="0">
                <a:solidFill>
                  <a:srgbClr val="FF0000"/>
                </a:solidFill>
                <a:latin typeface="Times New Roman" panose="02020603050405020304" pitchFamily="18" charset="0"/>
                <a:cs typeface="Times New Roman" panose="02020603050405020304" pitchFamily="18" charset="0"/>
              </a:rPr>
              <a:t> </a:t>
            </a:r>
            <a:r>
              <a:rPr lang="en-US" sz="2600" b="1" dirty="0" err="1">
                <a:solidFill>
                  <a:srgbClr val="FF0000"/>
                </a:solidFill>
                <a:latin typeface="Times New Roman" panose="02020603050405020304" pitchFamily="18" charset="0"/>
                <a:cs typeface="Times New Roman" panose="02020603050405020304" pitchFamily="18" charset="0"/>
              </a:rPr>
              <a:t>độ</a:t>
            </a:r>
            <a:r>
              <a:rPr lang="en-US" sz="2600" b="1" dirty="0">
                <a:solidFill>
                  <a:srgbClr val="FF0000"/>
                </a:solidFill>
                <a:latin typeface="Times New Roman" panose="02020603050405020304" pitchFamily="18" charset="0"/>
                <a:cs typeface="Times New Roman" panose="02020603050405020304" pitchFamily="18" charset="0"/>
              </a:rPr>
              <a:t> </a:t>
            </a:r>
            <a:r>
              <a:rPr lang="en-US" sz="2600" b="1" dirty="0" err="1">
                <a:solidFill>
                  <a:srgbClr val="FF0000"/>
                </a:solidFill>
                <a:latin typeface="Times New Roman" panose="02020603050405020304" pitchFamily="18" charset="0"/>
                <a:cs typeface="Times New Roman" panose="02020603050405020304" pitchFamily="18" charset="0"/>
              </a:rPr>
              <a:t>hưởng</a:t>
            </a:r>
            <a:r>
              <a:rPr lang="vi-VN" sz="2600" b="1" dirty="0">
                <a:solidFill>
                  <a:srgbClr val="FF0000"/>
                </a:solidFill>
                <a:latin typeface="Times New Roman" panose="02020603050405020304" pitchFamily="18" charset="0"/>
                <a:cs typeface="Times New Roman" panose="02020603050405020304" pitchFamily="18" charset="0"/>
              </a:rPr>
              <a:t> </a:t>
            </a:r>
            <a:endParaRPr lang="en-US" sz="2600" b="1" dirty="0">
              <a:solidFill>
                <a:srgbClr val="FF000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4350270" y="2858633"/>
            <a:ext cx="4560711" cy="2062103"/>
          </a:xfrm>
          <a:prstGeom prst="rect">
            <a:avLst/>
          </a:prstGeom>
          <a:pattFill prst="pct5">
            <a:fgClr>
              <a:schemeClr val="bg1"/>
            </a:fgClr>
            <a:bgClr>
              <a:schemeClr val="bg1"/>
            </a:bgClr>
          </a:pattFill>
          <a:ln>
            <a:noFill/>
          </a:ln>
        </p:spPr>
        <p:txBody>
          <a:bodyPr wrap="square">
            <a:spAutoFit/>
          </a:bodyPr>
          <a:lstStyle/>
          <a:p>
            <a:pPr algn="just">
              <a:spcBef>
                <a:spcPts val="600"/>
              </a:spcBef>
              <a:spcAft>
                <a:spcPts val="600"/>
              </a:spcAft>
            </a:pP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trí</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xã</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hội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hàng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do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Chính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phủ</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quy</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kỳ</a:t>
            </a:r>
            <a:r>
              <a:rPr lang="en-US" sz="1800" b="1" dirty="0">
                <a:solidFill>
                  <a:schemeClr val="accent5">
                    <a:lumMod val="10000"/>
                  </a:schemeClr>
                </a:solidFill>
                <a:latin typeface="Times New Roman" panose="02020603050405020304" pitchFamily="18" charset="0"/>
                <a:cs typeface="Times New Roman" panose="02020603050405020304" pitchFamily="18" charset="0"/>
              </a:rPr>
              <a:t> 3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điều</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chỉnh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01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lần</a:t>
            </a:r>
            <a:r>
              <a:rPr lang="en-US" sz="1800" b="1" dirty="0">
                <a:solidFill>
                  <a:schemeClr val="accent5">
                    <a:lumMod val="10000"/>
                  </a:schemeClr>
                </a:solidFill>
                <a:latin typeface="Times New Roman" panose="02020603050405020304" pitchFamily="18" charset="0"/>
                <a:cs typeface="Times New Roman" panose="02020603050405020304" pitchFamily="18" charset="0"/>
              </a:rPr>
              <a:t>.</a:t>
            </a:r>
          </a:p>
          <a:p>
            <a:pPr algn="just">
              <a:spcBef>
                <a:spcPts val="600"/>
              </a:spcBef>
              <a:spcAft>
                <a:spcPts val="600"/>
              </a:spcAft>
              <a:buFontTx/>
              <a:buChar char="-"/>
            </a:pP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ngân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sách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nhà</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nước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BHYT.</a:t>
            </a:r>
          </a:p>
          <a:p>
            <a:pPr algn="just">
              <a:spcBef>
                <a:spcPts val="600"/>
              </a:spcBef>
              <a:spcAft>
                <a:spcPts val="600"/>
              </a:spcAft>
              <a:buFontTx/>
              <a:buChar char="-"/>
            </a:pP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lo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mai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táng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hỗ</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mai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táng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phí</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800" b="1" dirty="0">
                <a:solidFill>
                  <a:schemeClr val="accent5">
                    <a:lumMod val="10000"/>
                  </a:schemeClr>
                </a:solidFill>
                <a:latin typeface="Times New Roman" panose="02020603050405020304" pitchFamily="18" charset="0"/>
                <a:cs typeface="Times New Roman" panose="02020603050405020304" pitchFamily="18" charset="0"/>
              </a:rPr>
              <a:t>.</a:t>
            </a:r>
            <a:endParaRPr lang="en-US" sz="1800" dirty="0">
              <a:solidFill>
                <a:schemeClr val="accent5">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75542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109075" y="911176"/>
            <a:ext cx="1814513" cy="4256397"/>
          </a:xfrm>
          <a:prstGeom prst="rect">
            <a:avLst/>
          </a:prstGeom>
        </p:spPr>
        <p:txBody>
          <a:bodyPr spcFirstLastPara="1" wrap="square" lIns="91425" tIns="91425" rIns="91425" bIns="91425" anchor="t" anchorCtr="0">
            <a:noAutofit/>
          </a:bodyPr>
          <a:lstStyle/>
          <a:p>
            <a:pPr lvl="0" algn="just"/>
            <a:r>
              <a:rPr lang="vi-VN" sz="2100" dirty="0">
                <a:solidFill>
                  <a:srgbClr val="0000CC"/>
                </a:solidFill>
                <a:latin typeface="+mj-lt"/>
              </a:rPr>
              <a:t>Chế độ đối với người lao động không đủ điều kiện hưởng lương hưu và chưa đủ tuổi </a:t>
            </a:r>
            <a:r>
              <a:rPr lang="en-US" sz="2100" dirty="0">
                <a:solidFill>
                  <a:srgbClr val="0000CC"/>
                </a:solidFill>
                <a:latin typeface="+mj-lt"/>
              </a:rPr>
              <a:t>h</a:t>
            </a:r>
            <a:r>
              <a:rPr lang="vi-VN" sz="2100" dirty="0">
                <a:solidFill>
                  <a:srgbClr val="0000CC"/>
                </a:solidFill>
                <a:latin typeface="+mj-lt"/>
              </a:rPr>
              <a:t>ưởng trợ cấp hưu trí xã hội</a:t>
            </a:r>
            <a:endParaRPr sz="2100" dirty="0">
              <a:solidFill>
                <a:srgbClr val="0000CC"/>
              </a:solidFill>
              <a:latin typeface="+mj-lt"/>
              <a:cs typeface="Times New Roman" panose="02020603050405020304" pitchFamily="18" charset="0"/>
            </a:endParaRPr>
          </a:p>
        </p:txBody>
      </p:sp>
      <p:sp>
        <p:nvSpPr>
          <p:cNvPr id="37" name="Slide Number Placeholder 3"/>
          <p:cNvSpPr>
            <a:spLocks noGrp="1"/>
          </p:cNvSpPr>
          <p:nvPr>
            <p:ph type="sldNum" idx="12"/>
          </p:nvPr>
        </p:nvSpPr>
        <p:spPr>
          <a:xfrm>
            <a:off x="109075" y="9544"/>
            <a:ext cx="1627258" cy="877558"/>
          </a:xfrm>
        </p:spPr>
        <p:txBody>
          <a:bodyPr/>
          <a:lstStyle/>
          <a:p>
            <a:pPr marL="0" lvl="0" indent="0" algn="ctr" rtl="0">
              <a:spcBef>
                <a:spcPts val="0"/>
              </a:spcBef>
              <a:spcAft>
                <a:spcPts val="0"/>
              </a:spcAft>
              <a:buNone/>
            </a:pPr>
            <a:r>
              <a:rPr lang="en" sz="6000" dirty="0">
                <a:solidFill>
                  <a:schemeClr val="bg1"/>
                </a:solidFill>
              </a:rPr>
              <a:t>5</a:t>
            </a:r>
          </a:p>
          <a:p>
            <a:pPr marL="0" lvl="0" indent="0" algn="ctr" rtl="0">
              <a:spcBef>
                <a:spcPts val="0"/>
              </a:spcBef>
              <a:spcAft>
                <a:spcPts val="0"/>
              </a:spcAft>
              <a:buNone/>
            </a:pPr>
            <a:endParaRPr lang="en" sz="6600" dirty="0">
              <a:solidFill>
                <a:srgbClr val="0000CC"/>
              </a:solidFill>
            </a:endParaRPr>
          </a:p>
        </p:txBody>
      </p:sp>
      <p:pic>
        <p:nvPicPr>
          <p:cNvPr id="25" name="Picture 24" descr="Senior couple looking away, side view, close-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368" y="0"/>
            <a:ext cx="73294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140794" y="501987"/>
            <a:ext cx="5090871" cy="1569660"/>
          </a:xfrm>
          <a:prstGeom prst="rect">
            <a:avLst/>
          </a:prstGeom>
          <a:pattFill prst="pct5">
            <a:fgClr>
              <a:schemeClr val="bg1"/>
            </a:fgClr>
            <a:bgClr>
              <a:schemeClr val="bg1"/>
            </a:bgClr>
          </a:pattFill>
          <a:ln>
            <a:noFill/>
          </a:ln>
        </p:spPr>
        <p:txBody>
          <a:bodyPr wrap="square">
            <a:spAutoFit/>
          </a:bodyPr>
          <a:lstStyle/>
          <a:p>
            <a:pPr algn="just">
              <a:spcBef>
                <a:spcPts val="600"/>
              </a:spcBef>
              <a:spcAft>
                <a:spcPts val="600"/>
              </a:spcAft>
            </a:pP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Công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Việt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Nam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tuổi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nghỉ</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nhưng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chưa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cs typeface="Times New Roman" panose="02020603050405020304" pitchFamily="18" charset="0"/>
              </a:rPr>
              <a:t> 15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để</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lương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cũng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chưa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kiện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trí</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xã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hội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lần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bảo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lưu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yêu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cầu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thì</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hằng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chính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khoản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mình</a:t>
            </a:r>
            <a:endParaRPr lang="en-US" sz="1600" b="1" dirty="0">
              <a:solidFill>
                <a:schemeClr val="accent5">
                  <a:lumMod val="10000"/>
                </a:schemeClr>
              </a:solidFill>
              <a:latin typeface="Times New Roman" panose="02020603050405020304" pitchFamily="18" charset="0"/>
              <a:cs typeface="Times New Roman" panose="02020603050405020304" pitchFamily="18" charset="0"/>
            </a:endParaRPr>
          </a:p>
        </p:txBody>
      </p:sp>
      <p:sp>
        <p:nvSpPr>
          <p:cNvPr id="8" name="Rectangle 7"/>
          <p:cNvSpPr/>
          <p:nvPr/>
        </p:nvSpPr>
        <p:spPr>
          <a:xfrm>
            <a:off x="4053128" y="9544"/>
            <a:ext cx="1811457" cy="461665"/>
          </a:xfrm>
          <a:prstGeom prst="rect">
            <a:avLst/>
          </a:prstGeom>
          <a:noFill/>
        </p:spPr>
        <p:txBody>
          <a:bodyPr wrap="square">
            <a:spAutoFit/>
          </a:bodyPr>
          <a:lstStyle/>
          <a:p>
            <a:pPr algn="ctr"/>
            <a:r>
              <a:rPr lang="en-US" sz="2400" b="1" dirty="0" err="1">
                <a:solidFill>
                  <a:srgbClr val="FF0000"/>
                </a:solidFill>
                <a:latin typeface="Times New Roman" panose="02020603050405020304" pitchFamily="18" charset="0"/>
                <a:cs typeface="Times New Roman" panose="02020603050405020304" pitchFamily="18" charset="0"/>
              </a:rPr>
              <a:t>Đối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tượng</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4140794" y="2626197"/>
            <a:ext cx="5090871" cy="1077218"/>
          </a:xfrm>
          <a:prstGeom prst="rect">
            <a:avLst/>
          </a:prstGeom>
          <a:pattFill prst="pct5">
            <a:fgClr>
              <a:schemeClr val="bg1"/>
            </a:fgClr>
            <a:bgClr>
              <a:schemeClr val="bg1"/>
            </a:bgClr>
          </a:pattFill>
          <a:ln>
            <a:noFill/>
          </a:ln>
        </p:spPr>
        <p:txBody>
          <a:bodyPr wrap="square">
            <a:spAutoFit/>
          </a:bodyPr>
          <a:lstStyle/>
          <a:p>
            <a:pPr algn="just"/>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hằng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xác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căn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cứ</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vào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căn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cứ</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NLĐ.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hằng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nhất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bằng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trí</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xã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hội</a:t>
            </a:r>
            <a:r>
              <a:rPr lang="en-US" sz="1600" b="1" dirty="0">
                <a:solidFill>
                  <a:schemeClr val="accent5">
                    <a:lumMod val="10000"/>
                  </a:schemeClr>
                </a:solidFill>
                <a:latin typeface="Times New Roman" panose="02020603050405020304" pitchFamily="18" charset="0"/>
                <a:cs typeface="Times New Roman" panose="02020603050405020304" pitchFamily="18" charset="0"/>
              </a:rPr>
              <a:t>.</a:t>
            </a:r>
          </a:p>
        </p:txBody>
      </p:sp>
      <p:sp>
        <p:nvSpPr>
          <p:cNvPr id="13" name="Rectangle 12"/>
          <p:cNvSpPr/>
          <p:nvPr/>
        </p:nvSpPr>
        <p:spPr>
          <a:xfrm>
            <a:off x="4140794" y="2095406"/>
            <a:ext cx="2095619" cy="461665"/>
          </a:xfrm>
          <a:prstGeom prst="rect">
            <a:avLst/>
          </a:prstGeom>
          <a:noFill/>
        </p:spPr>
        <p:txBody>
          <a:bodyPr wrap="square">
            <a:spAutoFit/>
          </a:bodyPr>
          <a:lstStyle/>
          <a:p>
            <a:r>
              <a:rPr lang="en-US" sz="2400" b="1" dirty="0" err="1">
                <a:solidFill>
                  <a:srgbClr val="FF0000"/>
                </a:solidFill>
                <a:latin typeface="Times New Roman" panose="02020603050405020304" pitchFamily="18" charset="0"/>
                <a:cs typeface="Times New Roman" panose="02020603050405020304" pitchFamily="18" charset="0"/>
              </a:rPr>
              <a:t>Chế</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độ</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hưởng</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4140794" y="3884848"/>
            <a:ext cx="5090871" cy="1077218"/>
          </a:xfrm>
          <a:prstGeom prst="rect">
            <a:avLst/>
          </a:prstGeom>
          <a:pattFill prst="pct5">
            <a:fgClr>
              <a:schemeClr val="bg1"/>
            </a:fgClr>
            <a:bgClr>
              <a:schemeClr val="bg1"/>
            </a:bgClr>
          </a:pattFill>
          <a:ln>
            <a:noFill/>
          </a:ln>
        </p:spPr>
        <p:txBody>
          <a:bodyPr wrap="square">
            <a:spAutoFit/>
          </a:bodyPr>
          <a:lstStyle/>
          <a:p>
            <a:pPr algn="just">
              <a:buFontTx/>
              <a:buChar char="-"/>
            </a:pP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sách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nước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BHYT.</a:t>
            </a:r>
          </a:p>
          <a:p>
            <a:pPr algn="just">
              <a:buFontTx/>
              <a:buChar char="-"/>
            </a:pP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lần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những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chưa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nhận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mai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táng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kiện</a:t>
            </a:r>
            <a:r>
              <a:rPr lang="en-US" sz="1600" b="1" dirty="0">
                <a:solidFill>
                  <a:schemeClr val="accent5">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93088990"/>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rgbClr val="0000CC"/>
              </a:solidFill>
            </a:endParaRPr>
          </a:p>
        </p:txBody>
      </p:sp>
      <p:sp>
        <p:nvSpPr>
          <p:cNvPr id="96" name="Google Shape;96;p18"/>
          <p:cNvSpPr txBox="1">
            <a:spLocks noGrp="1"/>
          </p:cNvSpPr>
          <p:nvPr>
            <p:ph type="title"/>
          </p:nvPr>
        </p:nvSpPr>
        <p:spPr>
          <a:xfrm>
            <a:off x="0" y="855056"/>
            <a:ext cx="1925334" cy="2358189"/>
          </a:xfrm>
          <a:prstGeom prst="rect">
            <a:avLst/>
          </a:prstGeom>
        </p:spPr>
        <p:txBody>
          <a:bodyPr spcFirstLastPara="1" wrap="square" lIns="91425" tIns="91425" rIns="91425" bIns="91425" anchor="t" anchorCtr="0">
            <a:noAutofit/>
          </a:bodyPr>
          <a:lstStyle/>
          <a:p>
            <a:pPr algn="ctr"/>
            <a:br>
              <a:rPr lang="en-US" sz="2400" dirty="0">
                <a:solidFill>
                  <a:srgbClr val="0000CC"/>
                </a:solidFill>
                <a:latin typeface="Times New Roman" panose="02020603050405020304" pitchFamily="18" charset="0"/>
                <a:cs typeface="Times New Roman" panose="02020603050405020304" pitchFamily="18" charset="0"/>
              </a:rPr>
            </a:br>
            <a:br>
              <a:rPr lang="en-US" sz="2400" dirty="0">
                <a:solidFill>
                  <a:srgbClr val="0000CC"/>
                </a:solidFill>
                <a:latin typeface="Times New Roman" panose="02020603050405020304" pitchFamily="18" charset="0"/>
                <a:cs typeface="Times New Roman" panose="02020603050405020304" pitchFamily="18" charset="0"/>
              </a:rPr>
            </a:br>
            <a:r>
              <a:rPr lang="en-US" sz="2400" dirty="0" err="1">
                <a:solidFill>
                  <a:srgbClr val="0000CC"/>
                </a:solidFill>
                <a:latin typeface="Times New Roman" panose="02020603050405020304" pitchFamily="18" charset="0"/>
                <a:cs typeface="Times New Roman" panose="02020603050405020304" pitchFamily="18" charset="0"/>
              </a:rPr>
              <a:t>Mở</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rộng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quyền</a:t>
            </a:r>
            <a:br>
              <a:rPr lang="en-US" sz="2400" dirty="0">
                <a:solidFill>
                  <a:srgbClr val="0000CC"/>
                </a:solidFill>
                <a:latin typeface="Times New Roman" panose="02020603050405020304" pitchFamily="18" charset="0"/>
                <a:cs typeface="Times New Roman" panose="02020603050405020304" pitchFamily="18" charset="0"/>
              </a:rPr>
            </a:br>
            <a:r>
              <a:rPr lang="en-US" sz="2400" dirty="0" err="1">
                <a:solidFill>
                  <a:srgbClr val="0000CC"/>
                </a:solidFill>
                <a:latin typeface="Times New Roman" panose="02020603050405020304" pitchFamily="18" charset="0"/>
                <a:cs typeface="Times New Roman" panose="02020603050405020304" pitchFamily="18" charset="0"/>
              </a:rPr>
              <a:t>lợi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người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tham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gia</a:t>
            </a:r>
            <a:r>
              <a:rPr lang="en-US" sz="2400" dirty="0">
                <a:solidFill>
                  <a:srgbClr val="0000CC"/>
                </a:solidFill>
                <a:latin typeface="Times New Roman" panose="02020603050405020304" pitchFamily="18" charset="0"/>
                <a:cs typeface="Times New Roman" panose="02020603050405020304" pitchFamily="18" charset="0"/>
              </a:rPr>
              <a:t> BHXH</a:t>
            </a:r>
          </a:p>
        </p:txBody>
      </p:sp>
      <p:sp>
        <p:nvSpPr>
          <p:cNvPr id="7" name="Rectangle 6"/>
          <p:cNvSpPr/>
          <p:nvPr/>
        </p:nvSpPr>
        <p:spPr>
          <a:xfrm>
            <a:off x="2253953" y="621907"/>
            <a:ext cx="6622919" cy="2215991"/>
          </a:xfrm>
          <a:prstGeom prst="rect">
            <a:avLst/>
          </a:prstGeom>
        </p:spPr>
        <p:txBody>
          <a:bodyPr wrap="square">
            <a:spAutoFit/>
          </a:bodyPr>
          <a:lstStyle/>
          <a:p>
            <a:pPr lvl="0" algn="just">
              <a:spcBef>
                <a:spcPts val="600"/>
              </a:spcBef>
              <a:spcAft>
                <a:spcPts val="600"/>
              </a:spcAft>
              <a:tabLst>
                <a:tab pos="73025" algn="l"/>
              </a:tabLst>
            </a:pPr>
            <a:r>
              <a:rPr lang="en-US" sz="1600" b="1" dirty="0" err="1">
                <a:solidFill>
                  <a:schemeClr val="accent2">
                    <a:lumMod val="50000"/>
                  </a:schemeClr>
                </a:solidFill>
                <a:latin typeface="Times New Roman" panose="02020603050405020304" pitchFamily="18" charset="0"/>
                <a:cs typeface="Times New Roman" panose="02020603050405020304" pitchFamily="18" charset="0"/>
              </a:rPr>
              <a:t>Giảm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điều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kiện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về</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số</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BHXH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tối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thiểu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để</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được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hưởng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hằng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từ</a:t>
            </a:r>
            <a:r>
              <a:rPr lang="en-US" sz="1600" b="1" dirty="0">
                <a:solidFill>
                  <a:schemeClr val="accent2">
                    <a:lumMod val="50000"/>
                  </a:schemeClr>
                </a:solidFill>
                <a:latin typeface="Times New Roman" panose="02020603050405020304" pitchFamily="18" charset="0"/>
                <a:cs typeface="Times New Roman" panose="02020603050405020304" pitchFamily="18" charset="0"/>
              </a:rPr>
              <a:t> 20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giảm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còn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15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không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áp</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dụng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với</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người</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hưởng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khi</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suy</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giảm</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khả</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năng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lao</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i="1" dirty="0" err="1">
                <a:solidFill>
                  <a:schemeClr val="accent2">
                    <a:lumMod val="50000"/>
                  </a:schemeClr>
                </a:solidFill>
                <a:latin typeface="Times New Roman" panose="02020603050405020304" pitchFamily="18" charset="0"/>
                <a:cs typeface="Times New Roman" panose="02020603050405020304" pitchFamily="18" charset="0"/>
              </a:rPr>
              <a:t>động</a:t>
            </a:r>
            <a:r>
              <a:rPr lang="en-US" sz="1600" b="1" i="1" dirty="0">
                <a:solidFill>
                  <a:schemeClr val="accent2">
                    <a:lumMod val="50000"/>
                  </a:schemeClr>
                </a:solidFill>
                <a:latin typeface="Times New Roman" panose="02020603050405020304" pitchFamily="18" charset="0"/>
                <a:cs typeface="Times New Roman" panose="02020603050405020304" pitchFamily="18" charset="0"/>
              </a:rPr>
              <a:t>)</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p>
          <a:p>
            <a:pPr lvl="0" algn="just">
              <a:spcBef>
                <a:spcPts val="600"/>
              </a:spcBef>
              <a:spcAft>
                <a:spcPts val="600"/>
              </a:spcAft>
              <a:tabLst>
                <a:tab pos="73025" algn="l"/>
              </a:tabLst>
            </a:pP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Trường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hợp</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lao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động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Nam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có</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thời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gian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bảo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hiểm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xã</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hội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từ</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đủ</a:t>
            </a:r>
            <a:r>
              <a:rPr lang="en-US" sz="1600" b="1" dirty="0">
                <a:solidFill>
                  <a:srgbClr val="FF0000"/>
                </a:solidFill>
                <a:latin typeface="Times New Roman" panose="02020603050405020304" pitchFamily="18" charset="0"/>
                <a:cs typeface="Times New Roman" panose="02020603050405020304" pitchFamily="18" charset="0"/>
              </a:rPr>
              <a:t> 15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đến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dưới</a:t>
            </a:r>
            <a:r>
              <a:rPr lang="en-US" sz="1600" b="1" dirty="0">
                <a:solidFill>
                  <a:srgbClr val="FF0000"/>
                </a:solidFill>
                <a:latin typeface="Times New Roman" panose="02020603050405020304" pitchFamily="18" charset="0"/>
                <a:cs typeface="Times New Roman" panose="02020603050405020304" pitchFamily="18" charset="0"/>
              </a:rPr>
              <a:t> 20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mức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hằng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bằng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40%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mức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bình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quân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tiền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làm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căn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cứ</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BHXH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quy</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định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tại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Điều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72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của</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Luật</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này</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ứng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15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BHXH,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sau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cứ</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thêm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mỗi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thì</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tính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thêm</a:t>
            </a:r>
            <a:r>
              <a:rPr lang="en-US" sz="1600" b="1" dirty="0">
                <a:solidFill>
                  <a:srgbClr val="FF0000"/>
                </a:solidFill>
                <a:latin typeface="Times New Roman" panose="02020603050405020304" pitchFamily="18" charset="0"/>
                <a:cs typeface="Times New Roman" panose="02020603050405020304" pitchFamily="18" charset="0"/>
              </a:rPr>
              <a:t> 1%. </a:t>
            </a:r>
            <a:endParaRPr lang="en-US" sz="1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Rectangle 1"/>
          <p:cNvSpPr/>
          <p:nvPr/>
        </p:nvSpPr>
        <p:spPr>
          <a:xfrm>
            <a:off x="2130597" y="80053"/>
            <a:ext cx="4774064" cy="430887"/>
          </a:xfrm>
          <a:prstGeom prst="rect">
            <a:avLst/>
          </a:prstGeom>
        </p:spPr>
        <p:txBody>
          <a:bodyPr wrap="none">
            <a:spAutoFit/>
          </a:bodyPr>
          <a:lstStyle/>
          <a:p>
            <a:r>
              <a:rPr lang="en-US" sz="2200" b="1" dirty="0">
                <a:solidFill>
                  <a:srgbClr val="0000CC"/>
                </a:solidFill>
                <a:latin typeface="Times New Roman" panose="02020603050405020304" pitchFamily="18" charset="0"/>
                <a:ea typeface="Times New Roman" panose="02020603050405020304" pitchFamily="18" charset="0"/>
              </a:rPr>
              <a:t>6.1. </a:t>
            </a:r>
            <a:r>
              <a:rPr lang="en-US" sz="2200" b="1" dirty="0" err="1">
                <a:solidFill>
                  <a:srgbClr val="0000CC"/>
                </a:solidFill>
                <a:latin typeface="Times New Roman" panose="02020603050405020304" pitchFamily="18" charset="0"/>
                <a:ea typeface="Times New Roman" panose="02020603050405020304" pitchFamily="18" charset="0"/>
              </a:rPr>
              <a:t>Sửa</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đổi</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bổ</a:t>
            </a:r>
            <a:r>
              <a:rPr lang="en-US" sz="2200" b="1" dirty="0">
                <a:solidFill>
                  <a:srgbClr val="0000CC"/>
                </a:solidFill>
                <a:latin typeface="Times New Roman" panose="02020603050405020304" pitchFamily="18" charset="0"/>
                <a:ea typeface="Times New Roman" panose="02020603050405020304" pitchFamily="18" charset="0"/>
              </a:rPr>
              <a:t> sung </a:t>
            </a:r>
            <a:r>
              <a:rPr lang="en-US" sz="2200" b="1" dirty="0" err="1">
                <a:solidFill>
                  <a:srgbClr val="0000CC"/>
                </a:solidFill>
                <a:latin typeface="Times New Roman" panose="02020603050405020304" pitchFamily="18" charset="0"/>
                <a:ea typeface="Times New Roman" panose="02020603050405020304" pitchFamily="18" charset="0"/>
              </a:rPr>
              <a:t>về</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chế</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độ</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hưu</a:t>
            </a:r>
            <a:r>
              <a:rPr lang="en-US" sz="2200" b="1" dirty="0">
                <a:solidFill>
                  <a:srgbClr val="0000CC"/>
                </a:solidFill>
                <a:latin typeface="Times New Roman" panose="02020603050405020304" pitchFamily="18" charset="0"/>
                <a:ea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rPr>
              <a:t>trí</a:t>
            </a:r>
            <a:endParaRPr lang="en-US" sz="2200" b="1" dirty="0">
              <a:solidFill>
                <a:srgbClr val="0000CC"/>
              </a:solidFill>
            </a:endParaRPr>
          </a:p>
        </p:txBody>
      </p:sp>
      <p:sp>
        <p:nvSpPr>
          <p:cNvPr id="6" name="Rectangle 5"/>
          <p:cNvSpPr/>
          <p:nvPr/>
        </p:nvSpPr>
        <p:spPr>
          <a:xfrm>
            <a:off x="2253953" y="2948865"/>
            <a:ext cx="6622919" cy="1569660"/>
          </a:xfrm>
          <a:prstGeom prst="rect">
            <a:avLst/>
          </a:prstGeom>
        </p:spPr>
        <p:txBody>
          <a:bodyPr wrap="square">
            <a:spAutoFit/>
          </a:bodyPr>
          <a:lstStyle/>
          <a:p>
            <a:pPr algn="just"/>
            <a:r>
              <a:rPr lang="en-US" sz="1600" b="1" dirty="0" err="1">
                <a:solidFill>
                  <a:srgbClr val="FF0000"/>
                </a:solidFill>
                <a:latin typeface="Times New Roman" panose="02020603050405020304" pitchFamily="18" charset="0"/>
                <a:cs typeface="Times New Roman" panose="02020603050405020304" pitchFamily="18" charset="0"/>
              </a:rPr>
              <a:t>Tăng</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trợ</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cấp</a:t>
            </a:r>
            <a:r>
              <a:rPr lang="en-US" sz="1600" b="1" dirty="0">
                <a:solidFill>
                  <a:srgbClr val="FF0000"/>
                </a:solidFill>
                <a:latin typeface="Times New Roman" panose="02020603050405020304" pitchFamily="18" charset="0"/>
                <a:cs typeface="Times New Roman" panose="02020603050405020304" pitchFamily="18" charset="0"/>
              </a:rPr>
              <a:t> 01 </a:t>
            </a:r>
            <a:r>
              <a:rPr lang="en-US" sz="1600" b="1" dirty="0" err="1">
                <a:solidFill>
                  <a:srgbClr val="FF0000"/>
                </a:solidFill>
                <a:latin typeface="Times New Roman" panose="02020603050405020304" pitchFamily="18" charset="0"/>
                <a:cs typeface="Times New Roman" panose="02020603050405020304" pitchFamily="18" charset="0"/>
              </a:rPr>
              <a:t>lần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khi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nghỉ</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người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lao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động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đã</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đủ</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điều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kiện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hưởng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af-ZA" sz="1600" b="1" dirty="0">
                <a:solidFill>
                  <a:schemeClr val="accent2">
                    <a:lumMod val="50000"/>
                  </a:schemeClr>
                </a:solidFill>
                <a:latin typeface="Times New Roman" panose="02020603050405020304" pitchFamily="18" charset="0"/>
                <a:cs typeface="Times New Roman" panose="02020603050405020304" pitchFamily="18" charset="0"/>
              </a:rPr>
              <a:t>hưu theo quy định tại Điều 64 và Điều 65 của Luật này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mà</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tiếp</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tục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BHXH,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thì</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mức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trợ</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cấp</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bằng</a:t>
            </a:r>
            <a:r>
              <a:rPr lang="en-US" sz="1600" b="1" dirty="0">
                <a:solidFill>
                  <a:srgbClr val="FF0000"/>
                </a:solidFill>
                <a:latin typeface="Times New Roman" panose="02020603050405020304" pitchFamily="18" charset="0"/>
                <a:cs typeface="Times New Roman" panose="02020603050405020304" pitchFamily="18" charset="0"/>
              </a:rPr>
              <a:t> 2 </a:t>
            </a:r>
            <a:r>
              <a:rPr lang="en-US" sz="1600" b="1" dirty="0" err="1">
                <a:solidFill>
                  <a:srgbClr val="FF0000"/>
                </a:solidFill>
                <a:latin typeface="Times New Roman" panose="02020603050405020304" pitchFamily="18" charset="0"/>
                <a:cs typeface="Times New Roman" panose="02020603050405020304" pitchFamily="18" charset="0"/>
              </a:rPr>
              <a:t>lần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của</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mức</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bình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quân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tiền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lương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làm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căn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cứ</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BHXH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cho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mỗi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đóng</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cao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hơn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số</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quy</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định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kể</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từ</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sau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thời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điểm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đủ</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tuổi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nghỉ</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theo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quy</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định</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của</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pháp</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luật</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cho</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đến</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thời</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điểm</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nghỉ</a:t>
            </a:r>
            <a:r>
              <a:rPr lang="en-US" sz="1600" b="1" dirty="0">
                <a:solidFill>
                  <a:schemeClr val="accent2">
                    <a:lumMod val="50000"/>
                  </a:schemeClr>
                </a:solidFill>
                <a:latin typeface="Times New Roman" panose="02020603050405020304" pitchFamily="18" charset="0"/>
                <a:cs typeface="Times New Roman" panose="02020603050405020304" pitchFamily="18" charset="0"/>
              </a:rPr>
              <a:t> </a:t>
            </a:r>
            <a:r>
              <a:rPr lang="en-US" sz="1600" b="1" dirty="0" err="1">
                <a:solidFill>
                  <a:schemeClr val="accent2">
                    <a:lumMod val="50000"/>
                  </a:schemeClr>
                </a:solidFill>
                <a:latin typeface="Times New Roman" panose="02020603050405020304" pitchFamily="18" charset="0"/>
                <a:cs typeface="Times New Roman" panose="02020603050405020304" pitchFamily="18" charset="0"/>
              </a:rPr>
              <a:t>hưu</a:t>
            </a:r>
            <a:r>
              <a:rPr lang="en-US" sz="1600" b="1" dirty="0">
                <a:solidFill>
                  <a:schemeClr val="accent2">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240372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157169" y="781070"/>
            <a:ext cx="1925334" cy="4256397"/>
          </a:xfrm>
          <a:prstGeom prst="rect">
            <a:avLst/>
          </a:prstGeom>
        </p:spPr>
        <p:txBody>
          <a:bodyPr spcFirstLastPara="1" wrap="square" lIns="91425" tIns="91425" rIns="91425" bIns="91425" anchor="t" anchorCtr="0">
            <a:noAutofit/>
          </a:bodyPr>
          <a:lstStyle/>
          <a:p>
            <a:pPr algn="ctr"/>
            <a:br>
              <a:rPr lang="en-US" sz="2100" dirty="0">
                <a:solidFill>
                  <a:srgbClr val="0000FF"/>
                </a:solidFill>
                <a:latin typeface="Times New Roman" panose="02020603050405020304" pitchFamily="18" charset="0"/>
                <a:cs typeface="Times New Roman" panose="02020603050405020304" pitchFamily="18" charset="0"/>
              </a:rPr>
            </a:br>
            <a:br>
              <a:rPr lang="en-US" sz="2100" dirty="0">
                <a:solidFill>
                  <a:srgbClr val="0000FF"/>
                </a:solidFill>
                <a:latin typeface="Times New Roman" panose="02020603050405020304" pitchFamily="18" charset="0"/>
                <a:cs typeface="Times New Roman" panose="02020603050405020304" pitchFamily="18" charset="0"/>
              </a:rPr>
            </a:br>
            <a:r>
              <a:rPr lang="en-US" sz="2400" dirty="0" err="1">
                <a:solidFill>
                  <a:srgbClr val="0000FF"/>
                </a:solidFill>
                <a:latin typeface="Times New Roman" panose="02020603050405020304" pitchFamily="18" charset="0"/>
                <a:cs typeface="Times New Roman" panose="02020603050405020304" pitchFamily="18" charset="0"/>
              </a:rPr>
              <a:t>Mở</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rộng</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quyền</a:t>
            </a:r>
            <a:br>
              <a:rPr lang="en-US" sz="2400" dirty="0">
                <a:solidFill>
                  <a:srgbClr val="0000FF"/>
                </a:solidFill>
                <a:latin typeface="Times New Roman" panose="02020603050405020304" pitchFamily="18" charset="0"/>
                <a:cs typeface="Times New Roman" panose="02020603050405020304" pitchFamily="18" charset="0"/>
              </a:rPr>
            </a:br>
            <a:r>
              <a:rPr lang="en-US" sz="2400" dirty="0" err="1">
                <a:solidFill>
                  <a:srgbClr val="0000FF"/>
                </a:solidFill>
                <a:latin typeface="Times New Roman" panose="02020603050405020304" pitchFamily="18" charset="0"/>
                <a:cs typeface="Times New Roman" panose="02020603050405020304" pitchFamily="18" charset="0"/>
              </a:rPr>
              <a:t>lợi</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cho</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người</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tham</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gia</a:t>
            </a:r>
            <a:r>
              <a:rPr lang="en-US" sz="2400" dirty="0">
                <a:solidFill>
                  <a:srgbClr val="0000FF"/>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rgbClr val="0000FF"/>
              </a:solidFill>
            </a:endParaRPr>
          </a:p>
        </p:txBody>
      </p:sp>
      <p:sp>
        <p:nvSpPr>
          <p:cNvPr id="7" name="Rectangle 6"/>
          <p:cNvSpPr/>
          <p:nvPr/>
        </p:nvSpPr>
        <p:spPr>
          <a:xfrm>
            <a:off x="2342508" y="871001"/>
            <a:ext cx="6387329" cy="1554272"/>
          </a:xfrm>
          <a:prstGeom prst="rect">
            <a:avLst/>
          </a:prstGeom>
        </p:spPr>
        <p:txBody>
          <a:bodyPr wrap="square">
            <a:spAutoFit/>
          </a:bodyPr>
          <a:lstStyle/>
          <a:p>
            <a:pPr lvl="0" algn="just">
              <a:spcBef>
                <a:spcPts val="600"/>
              </a:spcBef>
              <a:spcAft>
                <a:spcPts val="600"/>
              </a:spcAft>
            </a:pPr>
            <a:r>
              <a:rPr lang="en-US" sz="1700" b="1" dirty="0">
                <a:solidFill>
                  <a:schemeClr val="accent5">
                    <a:lumMod val="10000"/>
                  </a:schemeClr>
                </a:solidFill>
                <a:latin typeface="Times New Roman" panose="02020603050405020304" pitchFamily="18" charset="0"/>
                <a:cs typeface="Times New Roman" panose="02020603050405020304" pitchFamily="18" charset="0"/>
              </a:rPr>
              <a:t> - </a:t>
            </a:r>
            <a:r>
              <a:rPr lang="vi-VN" sz="1700" b="1" dirty="0">
                <a:solidFill>
                  <a:schemeClr val="accent5">
                    <a:lumMod val="10000"/>
                  </a:schemeClr>
                </a:solidFill>
                <a:latin typeface="Times New Roman" panose="02020603050405020304" pitchFamily="18" charset="0"/>
                <a:cs typeface="Times New Roman" panose="02020603050405020304" pitchFamily="18" charset="0"/>
              </a:rPr>
              <a:t>Hiến, lấy, ghép mô, bộ phận cơ thể người theo quy định của pháp luật.</a:t>
            </a:r>
            <a:endParaRPr lang="en-US" sz="1700" b="1" dirty="0">
              <a:solidFill>
                <a:schemeClr val="accent5">
                  <a:lumMod val="10000"/>
                </a:schemeClr>
              </a:solidFill>
              <a:latin typeface="Times New Roman" panose="02020603050405020304" pitchFamily="18" charset="0"/>
              <a:cs typeface="Times New Roman" panose="02020603050405020304" pitchFamily="18" charset="0"/>
            </a:endParaRPr>
          </a:p>
          <a:p>
            <a:pPr lvl="0" algn="just">
              <a:spcBef>
                <a:spcPts val="600"/>
              </a:spcBef>
              <a:spcAft>
                <a:spcPts val="600"/>
              </a:spcAft>
            </a:pPr>
            <a:r>
              <a:rPr lang="en-US" sz="1700" b="1" dirty="0">
                <a:solidFill>
                  <a:schemeClr val="accent5">
                    <a:lumMod val="10000"/>
                  </a:schemeClr>
                </a:solidFill>
                <a:latin typeface="Times New Roman" panose="02020603050405020304" pitchFamily="18" charset="0"/>
                <a:cs typeface="Times New Roman" panose="02020603050405020304" pitchFamily="18" charset="0"/>
              </a:rPr>
              <a:t> - </a:t>
            </a:r>
            <a:r>
              <a:rPr lang="vi-VN" sz="1700" b="1" dirty="0">
                <a:solidFill>
                  <a:schemeClr val="accent5">
                    <a:lumMod val="10000"/>
                  </a:schemeClr>
                </a:solidFill>
                <a:latin typeface="Times New Roman" panose="02020603050405020304" pitchFamily="18" charset="0"/>
                <a:cs typeface="Times New Roman" panose="02020603050405020304" pitchFamily="18" charset="0"/>
              </a:rPr>
              <a:t>Điều trị khi bị tai nạn khi đi từ nơi ở đến nơi làm việc hoặc từ nơi làm việc về nơi ở theo tuyến đường và thời gian hợp lý theo quy định của pháp luật về an toàn, vệ sinh lao động.</a:t>
            </a:r>
            <a:endParaRPr lang="en-US" sz="1700" b="1" dirty="0">
              <a:solidFill>
                <a:schemeClr val="accent5">
                  <a:lumMod val="10000"/>
                </a:schemeClr>
              </a:solidFill>
              <a:latin typeface="Times New Roman" panose="02020603050405020304" pitchFamily="18" charset="0"/>
              <a:cs typeface="Times New Roman" panose="02020603050405020304" pitchFamily="18" charset="0"/>
            </a:endParaRPr>
          </a:p>
        </p:txBody>
      </p:sp>
      <p:sp>
        <p:nvSpPr>
          <p:cNvPr id="2" name="Rectangle 1"/>
          <p:cNvSpPr/>
          <p:nvPr/>
        </p:nvSpPr>
        <p:spPr>
          <a:xfrm>
            <a:off x="2082503" y="110179"/>
            <a:ext cx="6835466" cy="707886"/>
          </a:xfrm>
          <a:prstGeom prst="rect">
            <a:avLst/>
          </a:prstGeom>
        </p:spPr>
        <p:txBody>
          <a:bodyPr wrap="square">
            <a:spAutoFit/>
          </a:bodyPr>
          <a:lstStyle/>
          <a:p>
            <a:pPr marL="514350" lvl="0" indent="-514350"/>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6.2. </a:t>
            </a:r>
            <a:r>
              <a:rPr lang="en-US" sz="2000" b="1" dirty="0" err="1">
                <a:solidFill>
                  <a:srgbClr val="0000CC"/>
                </a:solidFill>
                <a:latin typeface="Times New Roman" panose="02020603050405020304" pitchFamily="18" charset="0"/>
                <a:cs typeface="Times New Roman" panose="02020603050405020304" pitchFamily="18" charset="0"/>
              </a:rPr>
              <a:t>Bổ</a:t>
            </a:r>
            <a:r>
              <a:rPr lang="en-US" sz="2000" b="1" dirty="0">
                <a:solidFill>
                  <a:srgbClr val="0000CC"/>
                </a:solidFill>
                <a:latin typeface="Times New Roman" panose="02020603050405020304" pitchFamily="18" charset="0"/>
                <a:cs typeface="Times New Roman" panose="02020603050405020304" pitchFamily="18" charset="0"/>
              </a:rPr>
              <a:t> sung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ốm</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đau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của</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đối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tượng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tham</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gia</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BHXH </a:t>
            </a:r>
            <a:r>
              <a:rPr lang="en-US" sz="2000" b="1" dirty="0" err="1">
                <a:solidFill>
                  <a:srgbClr val="FF0000"/>
                </a:solidFill>
                <a:latin typeface="Times New Roman" panose="02020603050405020304" pitchFamily="18" charset="0"/>
                <a:cs typeface="Times New Roman" panose="02020603050405020304" pitchFamily="18" charset="0"/>
              </a:rPr>
              <a:t>bắt</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buộc</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6" name="Rectangle 5"/>
          <p:cNvSpPr/>
          <p:nvPr/>
        </p:nvSpPr>
        <p:spPr>
          <a:xfrm>
            <a:off x="2342508" y="3179546"/>
            <a:ext cx="6387329" cy="1446550"/>
          </a:xfrm>
          <a:prstGeom prst="rect">
            <a:avLst/>
          </a:prstGeom>
        </p:spPr>
        <p:txBody>
          <a:bodyPr wrap="square">
            <a:spAutoFit/>
          </a:bodyPr>
          <a:lstStyle/>
          <a:p>
            <a:pPr lvl="0" algn="just">
              <a:spcBef>
                <a:spcPts val="600"/>
              </a:spcBef>
              <a:spcAft>
                <a:spcPts val="600"/>
              </a:spcAft>
            </a:pPr>
            <a:r>
              <a:rPr lang="en-US" sz="1700" b="1" dirty="0">
                <a:solidFill>
                  <a:srgbClr val="0000CC"/>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Khi</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tính</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mức</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hưởng</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trợ</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cấp</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ốm</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đau</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đối</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với</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người</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lao</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động</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nghỉ</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việc</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hưởng</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chế</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độ</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ốm</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4">
                    <a:lumMod val="10000"/>
                  </a:schemeClr>
                </a:solidFill>
                <a:latin typeface="Times New Roman" panose="02020603050405020304" pitchFamily="18" charset="0"/>
                <a:cs typeface="Times New Roman" panose="02020603050405020304" pitchFamily="18" charset="0"/>
              </a:rPr>
              <a:t>đau</a:t>
            </a: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rgbClr val="FF0000"/>
                </a:solidFill>
                <a:latin typeface="Times New Roman" panose="02020603050405020304" pitchFamily="18" charset="0"/>
                <a:cs typeface="Times New Roman" panose="02020603050405020304" pitchFamily="18" charset="0"/>
              </a:rPr>
              <a:t>không</a:t>
            </a:r>
            <a:r>
              <a:rPr lang="en-US" sz="1700" b="1" dirty="0">
                <a:solidFill>
                  <a:srgbClr val="FF0000"/>
                </a:solidFill>
                <a:latin typeface="Times New Roman" panose="02020603050405020304" pitchFamily="18" charset="0"/>
                <a:cs typeface="Times New Roman" panose="02020603050405020304" pitchFamily="18" charset="0"/>
              </a:rPr>
              <a:t> </a:t>
            </a:r>
            <a:r>
              <a:rPr lang="en-US" sz="1700" b="1" dirty="0" err="1">
                <a:solidFill>
                  <a:srgbClr val="FF0000"/>
                </a:solidFill>
                <a:latin typeface="Times New Roman" panose="02020603050405020304" pitchFamily="18" charset="0"/>
                <a:cs typeface="Times New Roman" panose="02020603050405020304" pitchFamily="18" charset="0"/>
              </a:rPr>
              <a:t>trọn</a:t>
            </a:r>
            <a:r>
              <a:rPr lang="en-US" sz="1700" b="1" dirty="0">
                <a:solidFill>
                  <a:srgbClr val="FF0000"/>
                </a:solidFill>
                <a:latin typeface="Times New Roman" panose="02020603050405020304" pitchFamily="18" charset="0"/>
                <a:cs typeface="Times New Roman" panose="02020603050405020304" pitchFamily="18" charset="0"/>
              </a:rPr>
              <a:t> </a:t>
            </a:r>
            <a:r>
              <a:rPr lang="en-US" sz="1700" b="1" dirty="0" err="1">
                <a:solidFill>
                  <a:srgbClr val="FF0000"/>
                </a:solidFill>
                <a:latin typeface="Times New Roman" panose="02020603050405020304" pitchFamily="18" charset="0"/>
                <a:cs typeface="Times New Roman" panose="02020603050405020304" pitchFamily="18" charset="0"/>
              </a:rPr>
              <a:t>ngày</a:t>
            </a:r>
            <a:r>
              <a:rPr lang="en-US" sz="1700" b="1" dirty="0">
                <a:solidFill>
                  <a:schemeClr val="accent4">
                    <a:lumMod val="10000"/>
                  </a:schemeClr>
                </a:solidFill>
                <a:latin typeface="Times New Roman" panose="02020603050405020304" pitchFamily="18" charset="0"/>
                <a:cs typeface="Times New Roman" panose="02020603050405020304" pitchFamily="18" charset="0"/>
              </a:rPr>
              <a:t>:</a:t>
            </a:r>
          </a:p>
          <a:p>
            <a:pPr lvl="0" algn="just">
              <a:spcBef>
                <a:spcPts val="600"/>
              </a:spcBef>
              <a:spcAft>
                <a:spcPts val="600"/>
              </a:spcAft>
            </a:pPr>
            <a:r>
              <a:rPr lang="en-US" sz="1700" b="1" dirty="0">
                <a:solidFill>
                  <a:schemeClr val="accent4">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trường</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hợp</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nghỉ</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việc</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dưới</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nửa</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tính</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nửa</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700" b="1" dirty="0">
                <a:solidFill>
                  <a:schemeClr val="accent5">
                    <a:lumMod val="10000"/>
                  </a:schemeClr>
                </a:solidFill>
                <a:latin typeface="Times New Roman" panose="02020603050405020304" pitchFamily="18" charset="0"/>
                <a:cs typeface="Times New Roman" panose="02020603050405020304" pitchFamily="18" charset="0"/>
              </a:rPr>
              <a:t>;</a:t>
            </a:r>
          </a:p>
          <a:p>
            <a:pPr lvl="0" algn="just">
              <a:spcBef>
                <a:spcPts val="600"/>
              </a:spcBef>
              <a:spcAft>
                <a:spcPts val="600"/>
              </a:spcAft>
            </a:pP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nửa</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trở</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lên</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tính</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một</a:t>
            </a:r>
            <a:r>
              <a:rPr lang="en-US" sz="1700" b="1" dirty="0">
                <a:solidFill>
                  <a:schemeClr val="accent5">
                    <a:lumMod val="10000"/>
                  </a:schemeClr>
                </a:solidFill>
                <a:latin typeface="Times New Roman" panose="02020603050405020304" pitchFamily="18" charset="0"/>
                <a:cs typeface="Times New Roman" panose="02020603050405020304" pitchFamily="18" charset="0"/>
              </a:rPr>
              <a:t> </a:t>
            </a:r>
            <a:r>
              <a:rPr lang="en-US" sz="1700" b="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700" b="1" dirty="0">
                <a:solidFill>
                  <a:schemeClr val="accent5">
                    <a:lumMod val="10000"/>
                  </a:schemeClr>
                </a:solidFill>
                <a:latin typeface="Times New Roman" panose="02020603050405020304" pitchFamily="18" charset="0"/>
                <a:cs typeface="Times New Roman" panose="02020603050405020304" pitchFamily="18" charset="0"/>
              </a:rPr>
              <a:t>.</a:t>
            </a:r>
          </a:p>
        </p:txBody>
      </p:sp>
      <p:sp>
        <p:nvSpPr>
          <p:cNvPr id="8" name="Rectangle 7"/>
          <p:cNvSpPr/>
          <p:nvPr/>
        </p:nvSpPr>
        <p:spPr>
          <a:xfrm>
            <a:off x="2130597" y="2711111"/>
            <a:ext cx="6920936" cy="400110"/>
          </a:xfrm>
          <a:prstGeom prst="rect">
            <a:avLst/>
          </a:prstGeom>
        </p:spPr>
        <p:txBody>
          <a:bodyPr wrap="square">
            <a:spAutoFit/>
          </a:bodyPr>
          <a:lstStyle/>
          <a:p>
            <a:pPr marL="514350" lvl="0" indent="-514350"/>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6.3. </a:t>
            </a:r>
            <a:r>
              <a:rPr lang="en-US" sz="2000" b="1" dirty="0" err="1">
                <a:solidFill>
                  <a:srgbClr val="0000CC"/>
                </a:solidFill>
                <a:latin typeface="Times New Roman" panose="02020603050405020304" pitchFamily="18" charset="0"/>
                <a:cs typeface="Times New Roman" panose="02020603050405020304" pitchFamily="18" charset="0"/>
              </a:rPr>
              <a:t>Bổ</a:t>
            </a:r>
            <a:r>
              <a:rPr lang="en-US" sz="2000" b="1" dirty="0">
                <a:solidFill>
                  <a:srgbClr val="0000CC"/>
                </a:solidFill>
                <a:latin typeface="Times New Roman" panose="02020603050405020304" pitchFamily="18" charset="0"/>
                <a:cs typeface="Times New Roman" panose="02020603050405020304" pitchFamily="18" charset="0"/>
              </a:rPr>
              <a:t> sung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nghỉ</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ốm</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đau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nửa</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ngày</a:t>
            </a:r>
            <a:endParaRPr lang="en-US" sz="20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76774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163338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Mở</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rộng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lợi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endParaRPr lang="en" sz="6000" dirty="0">
              <a:solidFill>
                <a:srgbClr val="0000CC"/>
              </a:solidFill>
            </a:endParaRPr>
          </a:p>
          <a:p>
            <a:pPr marL="0" lvl="0" indent="0" algn="ctr" rtl="0">
              <a:spcBef>
                <a:spcPts val="0"/>
              </a:spcBef>
              <a:spcAft>
                <a:spcPts val="0"/>
              </a:spcAft>
              <a:buNone/>
            </a:pPr>
            <a:r>
              <a:rPr lang="en" sz="6000" dirty="0">
                <a:solidFill>
                  <a:schemeClr val="bg1"/>
                </a:solidFill>
              </a:rPr>
              <a:t>6</a:t>
            </a:r>
          </a:p>
        </p:txBody>
      </p:sp>
      <p:sp>
        <p:nvSpPr>
          <p:cNvPr id="2" name="Rectangle 1"/>
          <p:cNvSpPr/>
          <p:nvPr/>
        </p:nvSpPr>
        <p:spPr>
          <a:xfrm>
            <a:off x="2082503" y="177913"/>
            <a:ext cx="6727651" cy="707886"/>
          </a:xfrm>
          <a:prstGeom prst="rect">
            <a:avLst/>
          </a:prstGeom>
        </p:spPr>
        <p:txBody>
          <a:bodyPr wrap="square">
            <a:spAutoFit/>
          </a:bodyPr>
          <a:lstStyle/>
          <a:p>
            <a:pPr marL="51435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6.4. </a:t>
            </a:r>
            <a:r>
              <a:rPr lang="en-US" sz="2000" b="1" dirty="0" err="1">
                <a:solidFill>
                  <a:srgbClr val="FF0000"/>
                </a:solidFill>
                <a:latin typeface="Times New Roman" panose="02020603050405020304" pitchFamily="18" charset="0"/>
                <a:cs typeface="Times New Roman" panose="02020603050405020304" pitchFamily="18" charset="0"/>
              </a:rPr>
              <a:t>Bỏ</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quy</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định</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đến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180 </a:t>
            </a:r>
            <a:r>
              <a:rPr lang="en-US" sz="2000" b="1" dirty="0" err="1">
                <a:solidFill>
                  <a:srgbClr val="FF0000"/>
                </a:solidFill>
                <a:latin typeface="Times New Roman" panose="02020603050405020304" pitchFamily="18" charset="0"/>
                <a:cs typeface="Times New Roman" panose="02020603050405020304" pitchFamily="18" charset="0"/>
              </a:rPr>
              <a:t>ngày</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đối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với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người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mắc</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bệnh</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dài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ngày</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3" name="Rectangle 2"/>
          <p:cNvSpPr/>
          <p:nvPr/>
        </p:nvSpPr>
        <p:spPr>
          <a:xfrm>
            <a:off x="2291084" y="894717"/>
            <a:ext cx="6310488" cy="1477328"/>
          </a:xfrm>
          <a:prstGeom prst="rect">
            <a:avLst/>
          </a:prstGeom>
        </p:spPr>
        <p:txBody>
          <a:bodyPr wrap="square">
            <a:spAutoFit/>
          </a:bodyPr>
          <a:lstStyle/>
          <a:p>
            <a:pPr algn="just">
              <a:spcBef>
                <a:spcPts val="600"/>
              </a:spcBef>
              <a:spcAft>
                <a:spcPts val="600"/>
              </a:spcAft>
            </a:pP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43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nghỉ</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chế</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ốm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NLĐ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đều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kiện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làm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việc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phân</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biệt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mắc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bệnh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gì</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algn="just">
              <a:spcBef>
                <a:spcPts val="600"/>
              </a:spcBef>
              <a:spcAft>
                <a:spcPts val="600"/>
              </a:spcAft>
            </a:pP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NLĐ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mắc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bệnh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dài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tính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75%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lương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như</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2291084" y="2380963"/>
            <a:ext cx="6770450" cy="2554545"/>
          </a:xfrm>
          <a:prstGeom prst="rect">
            <a:avLst/>
          </a:prstGeom>
        </p:spPr>
        <p:txBody>
          <a:bodyPr wrap="square">
            <a:spAutoFit/>
          </a:bodyPr>
          <a:lstStyle/>
          <a:p>
            <a:pPr algn="just"/>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Làm</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việc</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trong</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kiện</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bình</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rgbClr val="0000CC"/>
                </a:solidFill>
                <a:latin typeface="Times New Roman" panose="02020603050405020304" pitchFamily="18" charset="0"/>
                <a:ea typeface="Calibri" panose="020F0502020204030204" pitchFamily="34" charset="0"/>
                <a:cs typeface="Times New Roman" panose="02020603050405020304" pitchFamily="18" charset="0"/>
              </a:rPr>
              <a:t>thường</a:t>
            </a:r>
            <a:r>
              <a:rPr lang="en-US" sz="16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a:t>
            </a:r>
          </a:p>
          <a:p>
            <a:pPr algn="just"/>
            <a:r>
              <a:rPr lang="en-US" sz="1600"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30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đã</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bảo</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hiểm</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xã</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hội</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dưới</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15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a:t>
            </a:r>
          </a:p>
          <a:p>
            <a:pPr algn="just"/>
            <a:r>
              <a:rPr lang="en-US" sz="1600" b="1" i="1" dirty="0">
                <a:solidFill>
                  <a:schemeClr val="accent5">
                    <a:lumMod val="10000"/>
                  </a:schemeClr>
                </a:solidFill>
                <a:latin typeface="Times New Roman" panose="02020603050405020304" pitchFamily="18" charset="0"/>
                <a:cs typeface="Times New Roman" panose="02020603050405020304" pitchFamily="18" charset="0"/>
              </a:rPr>
              <a:t>+ 40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đã</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15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đến</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dưới</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30 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a:t>
            </a:r>
          </a:p>
          <a:p>
            <a:pPr algn="just"/>
            <a:r>
              <a:rPr lang="en-US" sz="1600" b="1" i="1" dirty="0">
                <a:solidFill>
                  <a:schemeClr val="accent5">
                    <a:lumMod val="10000"/>
                  </a:schemeClr>
                </a:solidFill>
                <a:latin typeface="Times New Roman" panose="02020603050405020304" pitchFamily="18" charset="0"/>
                <a:cs typeface="Times New Roman" panose="02020603050405020304" pitchFamily="18" charset="0"/>
              </a:rPr>
              <a:t>+ 60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đã</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đóng</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đủ</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30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năm</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trở</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chemeClr val="accent5">
                    <a:lumMod val="10000"/>
                  </a:schemeClr>
                </a:solidFill>
                <a:latin typeface="Times New Roman" panose="02020603050405020304" pitchFamily="18" charset="0"/>
                <a:cs typeface="Times New Roman" panose="02020603050405020304" pitchFamily="18" charset="0"/>
              </a:rPr>
              <a:t>lên</a:t>
            </a:r>
            <a:r>
              <a:rPr lang="en-US" sz="1600" b="1" i="1" dirty="0">
                <a:solidFill>
                  <a:schemeClr val="accent5">
                    <a:lumMod val="10000"/>
                  </a:schemeClr>
                </a:solidFill>
                <a:latin typeface="Times New Roman" panose="02020603050405020304" pitchFamily="18" charset="0"/>
                <a:cs typeface="Times New Roman" panose="02020603050405020304" pitchFamily="18" charset="0"/>
              </a:rPr>
              <a:t>.</a:t>
            </a:r>
          </a:p>
          <a:p>
            <a:pPr algn="just"/>
            <a:r>
              <a:rPr lang="en-US" sz="1600" b="1" i="1" dirty="0">
                <a:solidFill>
                  <a:srgbClr val="0000CC"/>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Làm</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nghề</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công</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việc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nặng</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nhọc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độc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hại</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nguy</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hiểm</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hoặc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đặc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biệt</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nặng</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nhọc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độc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hại</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nguy</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hiểm</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hoặc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làm</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việc</a:t>
            </a:r>
            <a:r>
              <a:rPr lang="en-US" sz="1600" b="1" dirty="0">
                <a:solidFill>
                  <a:srgbClr val="0000FF"/>
                </a:solidFill>
                <a:latin typeface="Times New Roman" panose="02020603050405020304" pitchFamily="18" charset="0"/>
                <a:cs typeface="Times New Roman" panose="02020603050405020304" pitchFamily="18" charset="0"/>
              </a:rPr>
              <a:t> ở </a:t>
            </a:r>
            <a:r>
              <a:rPr lang="en-US" sz="1600" b="1" dirty="0" err="1">
                <a:solidFill>
                  <a:srgbClr val="0000FF"/>
                </a:solidFill>
                <a:latin typeface="Times New Roman" panose="02020603050405020304" pitchFamily="18" charset="0"/>
                <a:cs typeface="Times New Roman" panose="02020603050405020304" pitchFamily="18" charset="0"/>
              </a:rPr>
              <a:t>vùng</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đặc</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biệt</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khó</a:t>
            </a:r>
            <a:r>
              <a:rPr lang="en-US" sz="1600" b="1" dirty="0">
                <a:solidFill>
                  <a:srgbClr val="0000FF"/>
                </a:solidFill>
                <a:latin typeface="Times New Roman" panose="02020603050405020304" pitchFamily="18" charset="0"/>
                <a:cs typeface="Times New Roman" panose="02020603050405020304" pitchFamily="18" charset="0"/>
              </a:rPr>
              <a:t> </a:t>
            </a:r>
            <a:r>
              <a:rPr lang="en-US" sz="1600" b="1" dirty="0" err="1">
                <a:solidFill>
                  <a:srgbClr val="0000FF"/>
                </a:solidFill>
                <a:latin typeface="Times New Roman" panose="02020603050405020304" pitchFamily="18" charset="0"/>
                <a:cs typeface="Times New Roman" panose="02020603050405020304" pitchFamily="18" charset="0"/>
              </a:rPr>
              <a:t>khăn</a:t>
            </a:r>
            <a:r>
              <a:rPr lang="en-US" sz="1600" b="1" dirty="0">
                <a:solidFill>
                  <a:schemeClr val="accent5">
                    <a:lumMod val="10000"/>
                  </a:schemeClr>
                </a:solidFill>
                <a:latin typeface="Times New Roman" panose="02020603050405020304" pitchFamily="18" charset="0"/>
                <a:cs typeface="Times New Roman" panose="02020603050405020304" pitchFamily="18" charset="0"/>
              </a:rPr>
              <a:t>,</a:t>
            </a:r>
            <a:r>
              <a:rPr lang="en-US" sz="1600" b="1" dirty="0">
                <a:solidFill>
                  <a:srgbClr val="0000CC"/>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mỗi</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trường</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hợp</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cộng</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thêm</a:t>
            </a:r>
            <a:r>
              <a:rPr lang="en-US" sz="1600" b="1" i="1" dirty="0">
                <a:solidFill>
                  <a:srgbClr val="FF0000"/>
                </a:solidFill>
                <a:latin typeface="Times New Roman" panose="02020603050405020304" pitchFamily="18" charset="0"/>
                <a:cs typeface="Times New Roman" panose="02020603050405020304" pitchFamily="18" charset="0"/>
              </a:rPr>
              <a:t> 10 </a:t>
            </a:r>
            <a:r>
              <a:rPr lang="en-US" sz="1600" b="1" i="1" dirty="0" err="1">
                <a:solidFill>
                  <a:srgbClr val="FF0000"/>
                </a:solidFill>
                <a:latin typeface="Times New Roman" panose="02020603050405020304" pitchFamily="18" charset="0"/>
                <a:cs typeface="Times New Roman" panose="02020603050405020304" pitchFamily="18" charset="0"/>
              </a:rPr>
              <a:t>ngày</a:t>
            </a:r>
            <a:r>
              <a:rPr lang="en-US" sz="1600" b="1" dirty="0">
                <a:solidFill>
                  <a:srgbClr val="FF0000"/>
                </a:solidFill>
                <a:latin typeface="Times New Roman" panose="02020603050405020304" pitchFamily="18" charset="0"/>
                <a:cs typeface="Times New Roman" panose="02020603050405020304" pitchFamily="18" charset="0"/>
              </a:rPr>
              <a:t>.</a:t>
            </a:r>
          </a:p>
          <a:p>
            <a:pPr algn="just"/>
            <a:r>
              <a:rPr lang="en-US" sz="1600" b="1" dirty="0" err="1">
                <a:solidFill>
                  <a:schemeClr val="accent5">
                    <a:lumMod val="10000"/>
                  </a:schemeClr>
                </a:solidFill>
                <a:latin typeface="Times New Roman" panose="02020603050405020304" pitchFamily="18"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hết</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thời</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gian</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nghỉ</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nói</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i="1" dirty="0" err="1">
                <a:solidFill>
                  <a:srgbClr val="FF0000"/>
                </a:solidFill>
                <a:latin typeface="Times New Roman" panose="02020603050405020304" pitchFamily="18" charset="0"/>
                <a:cs typeface="Times New Roman" panose="02020603050405020304" pitchFamily="18" charset="0"/>
              </a:rPr>
              <a:t>trên</a:t>
            </a:r>
            <a:r>
              <a:rPr lang="en-US" sz="1600" b="1" i="1" dirty="0">
                <a:solidFill>
                  <a:srgbClr val="FF0000"/>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mắc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bệnh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dài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vẫn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cần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tiếp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tục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trị</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thì</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vẫn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nghỉ</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làm</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chế</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độ</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ốm</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đau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ở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hơn</a:t>
            </a:r>
            <a:r>
              <a:rPr lang="en-US" sz="1600" b="1" dirty="0">
                <a:solidFill>
                  <a:schemeClr val="accent5">
                    <a:lumMod val="10000"/>
                  </a:schemeClr>
                </a:solidFill>
                <a:latin typeface="Times New Roman" panose="02020603050405020304" pitchFamily="18" charset="0"/>
                <a:cs typeface="Times New Roman" panose="02020603050405020304" pitchFamily="18" charset="0"/>
              </a:rPr>
              <a:t>.</a:t>
            </a:r>
            <a:endParaRPr lang="en-US" sz="1600" b="1" dirty="0">
              <a:solidFill>
                <a:schemeClr val="accent5">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7410882"/>
      </p:ext>
    </p:extLst>
  </p:cSld>
  <p:clrMapOvr>
    <a:masterClrMapping/>
  </p:clrMapOvr>
  <p:transition spd="slow">
    <p:comb/>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100017" y="244161"/>
            <a:ext cx="1925334"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Mở</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rộng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lợi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7" name="Rectangle 6"/>
          <p:cNvSpPr/>
          <p:nvPr/>
        </p:nvSpPr>
        <p:spPr>
          <a:xfrm>
            <a:off x="2466726" y="1041814"/>
            <a:ext cx="6553983" cy="1200329"/>
          </a:xfrm>
          <a:prstGeom prst="rect">
            <a:avLst/>
          </a:prstGeom>
        </p:spPr>
        <p:txBody>
          <a:bodyPr wrap="square">
            <a:spAutoFit/>
          </a:bodyPr>
          <a:lstStyle/>
          <a:p>
            <a:pPr lvl="0" algn="just"/>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Thời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gian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nghỉ</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việc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chế</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độ</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sản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sảy</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phá</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tử</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cung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chuyển</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dạ</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thai</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ngoài</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tử</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cs typeface="Times New Roman" panose="02020603050405020304" pitchFamily="18" charset="0"/>
              </a:rPr>
              <a:t>cung</a:t>
            </a:r>
            <a:r>
              <a:rPr lang="en-US" sz="1800" b="1" i="1" dirty="0">
                <a:solidFill>
                  <a:srgbClr val="FF0000"/>
                </a:solidFill>
                <a:latin typeface="Times New Roman" panose="02020603050405020304" pitchFamily="18" charset="0"/>
                <a:cs typeface="Times New Roman" panose="02020603050405020304" pitchFamily="18" charset="0"/>
              </a:rPr>
              <a:t> </a:t>
            </a:r>
            <a:r>
              <a:rPr lang="en-US" sz="1800" b="1" dirty="0">
                <a:solidFill>
                  <a:schemeClr val="accent5">
                    <a:lumMod val="10000"/>
                  </a:schemeClr>
                </a:solidFill>
                <a:latin typeface="Times New Roman" panose="02020603050405020304" pitchFamily="18" charset="0"/>
                <a:cs typeface="Times New Roman" panose="02020603050405020304" pitchFamily="18" charset="0"/>
              </a:rPr>
              <a:t>do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hành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nghề</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khám</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bệnh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chữa</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bệnh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thuộc</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cơ</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sở</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khám</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bệnh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chữa</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bệnh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chỉ</a:t>
            </a:r>
            <a:r>
              <a:rPr lang="en-US" sz="1800" b="1" dirty="0">
                <a:solidFill>
                  <a:schemeClr val="accent5">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800" b="1" dirty="0">
                <a:solidFill>
                  <a:schemeClr val="accent5">
                    <a:lumMod val="10000"/>
                  </a:schemeClr>
                </a:solidFill>
                <a:latin typeface="Times New Roman" panose="02020603050405020304" pitchFamily="18" charset="0"/>
                <a:cs typeface="Times New Roman" panose="02020603050405020304" pitchFamily="18" charset="0"/>
              </a:rPr>
              <a:t>.</a:t>
            </a:r>
          </a:p>
        </p:txBody>
      </p:sp>
      <p:sp>
        <p:nvSpPr>
          <p:cNvPr id="2" name="Rectangle 1"/>
          <p:cNvSpPr/>
          <p:nvPr/>
        </p:nvSpPr>
        <p:spPr>
          <a:xfrm>
            <a:off x="2125367" y="140957"/>
            <a:ext cx="6727651" cy="707886"/>
          </a:xfrm>
          <a:prstGeom prst="rect">
            <a:avLst/>
          </a:prstGeom>
        </p:spPr>
        <p:txBody>
          <a:bodyPr wrap="square">
            <a:spAutoFit/>
          </a:bodyPr>
          <a:lstStyle/>
          <a:p>
            <a:pPr marL="51435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6.5. </a:t>
            </a:r>
            <a:r>
              <a:rPr lang="en-US" sz="2000" b="1" dirty="0" err="1">
                <a:solidFill>
                  <a:srgbClr val="0000CC"/>
                </a:solidFill>
                <a:latin typeface="Times New Roman" panose="02020603050405020304" pitchFamily="18" charset="0"/>
                <a:cs typeface="Times New Roman" panose="02020603050405020304" pitchFamily="18" charset="0"/>
              </a:rPr>
              <a:t>Bổ</a:t>
            </a:r>
            <a:r>
              <a:rPr lang="en-US" sz="2000" b="1" dirty="0">
                <a:solidFill>
                  <a:srgbClr val="0000CC"/>
                </a:solidFill>
                <a:latin typeface="Times New Roman" panose="02020603050405020304" pitchFamily="18" charset="0"/>
                <a:cs typeface="Times New Roman" panose="02020603050405020304" pitchFamily="18" charset="0"/>
              </a:rPr>
              <a:t> sung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nghỉ</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sản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thai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ngoài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tử</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cung</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6" name="Rectangle 5"/>
          <p:cNvSpPr/>
          <p:nvPr/>
        </p:nvSpPr>
        <p:spPr>
          <a:xfrm>
            <a:off x="2125367" y="2435114"/>
            <a:ext cx="6895343" cy="707886"/>
          </a:xfrm>
          <a:prstGeom prst="rect">
            <a:avLst/>
          </a:prstGeom>
        </p:spPr>
        <p:txBody>
          <a:bodyPr wrap="square">
            <a:spAutoFit/>
          </a:bodyPr>
          <a:lstStyle/>
          <a:p>
            <a:pPr lvl="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6.6. </a:t>
            </a:r>
            <a:r>
              <a:rPr lang="en-US" sz="2000" b="1" dirty="0" err="1">
                <a:solidFill>
                  <a:srgbClr val="0000CC"/>
                </a:solidFill>
                <a:latin typeface="Times New Roman" panose="02020603050405020304" pitchFamily="18" charset="0"/>
                <a:cs typeface="Times New Roman" panose="02020603050405020304" pitchFamily="18" charset="0"/>
              </a:rPr>
              <a:t>Bổ</a:t>
            </a:r>
            <a:r>
              <a:rPr lang="en-US" sz="2000" b="1" dirty="0">
                <a:solidFill>
                  <a:srgbClr val="0000CC"/>
                </a:solidFill>
                <a:latin typeface="Times New Roman" panose="02020603050405020304" pitchFamily="18" charset="0"/>
                <a:cs typeface="Times New Roman" panose="02020603050405020304" pitchFamily="18" charset="0"/>
              </a:rPr>
              <a:t> sung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người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chồng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được</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nghỉ</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sản</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8" name="Rectangle 7"/>
          <p:cNvSpPr/>
          <p:nvPr/>
        </p:nvSpPr>
        <p:spPr>
          <a:xfrm>
            <a:off x="2323536" y="3143000"/>
            <a:ext cx="6331309" cy="1754326"/>
          </a:xfrm>
          <a:prstGeom prst="rect">
            <a:avLst/>
          </a:prstGeom>
        </p:spPr>
        <p:txBody>
          <a:bodyPr wrap="square">
            <a:spAutoFit/>
          </a:bodyPr>
          <a:lstStyle/>
          <a:p>
            <a:pPr lvl="0" algn="just">
              <a:spcBef>
                <a:spcPts val="600"/>
              </a:spcBef>
              <a:spcAft>
                <a:spcPts val="600"/>
              </a:spcAft>
              <a:tabLst>
                <a:tab pos="104775" algn="l"/>
              </a:tabLst>
            </a:pP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nữ</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mang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22 </a:t>
            </a:r>
            <a:r>
              <a:rPr lang="en-US" sz="18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tuần</a:t>
            </a:r>
            <a:r>
              <a:rPr lang="en-US" sz="1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tuổi</a:t>
            </a:r>
            <a:r>
              <a:rPr lang="en-US" sz="1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trở</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kiện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5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50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này</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bị</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sảy</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phá</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tử</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chuyển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dạ</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nữ</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chồng</a:t>
            </a:r>
            <a:r>
              <a:rPr lang="en-US" sz="1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nghỉ</a:t>
            </a:r>
            <a:r>
              <a:rPr lang="en-US" sz="1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hưởng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chế</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sản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nữ</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sinh</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con.</a:t>
            </a:r>
            <a:endParaRPr lang="en-US" sz="1800" b="1" dirty="0">
              <a:solidFill>
                <a:schemeClr val="accent4">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6284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100017" y="244161"/>
            <a:ext cx="1925334"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Mở</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rộng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lợi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7" name="Rectangle 6"/>
          <p:cNvSpPr/>
          <p:nvPr/>
        </p:nvSpPr>
        <p:spPr>
          <a:xfrm>
            <a:off x="2294898" y="1041814"/>
            <a:ext cx="6558121" cy="1200329"/>
          </a:xfrm>
          <a:prstGeom prst="rect">
            <a:avLst/>
          </a:prstGeom>
        </p:spPr>
        <p:txBody>
          <a:bodyPr wrap="square">
            <a:spAutoFit/>
          </a:bodyPr>
          <a:lstStyle/>
          <a:p>
            <a:pPr algn="just"/>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Đối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tượng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quy</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định</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tại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điểm</a:t>
            </a:r>
            <a:r>
              <a:rPr lang="en-US" sz="1800" b="1" dirty="0">
                <a:solidFill>
                  <a:schemeClr val="accent4">
                    <a:lumMod val="10000"/>
                  </a:schemeClr>
                </a:solidFill>
                <a:latin typeface="Times New Roman" panose="02020603050405020304" pitchFamily="18" charset="0"/>
                <a:cs typeface="Times New Roman" panose="02020603050405020304" pitchFamily="18" charset="0"/>
              </a:rPr>
              <a:t> b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khoản</a:t>
            </a:r>
            <a:r>
              <a:rPr lang="en-US" sz="1800" b="1" dirty="0">
                <a:solidFill>
                  <a:schemeClr val="accent4">
                    <a:lumMod val="10000"/>
                  </a:schemeClr>
                </a:solidFill>
                <a:latin typeface="Times New Roman" panose="02020603050405020304" pitchFamily="18" charset="0"/>
                <a:cs typeface="Times New Roman" panose="02020603050405020304" pitchFamily="18" charset="0"/>
              </a:rPr>
              <a:t> 1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Điều</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này</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đã</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đóng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BHXH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bắt</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buộc</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từ</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đủ</a:t>
            </a:r>
            <a:r>
              <a:rPr lang="en-US" sz="1800" b="1" dirty="0">
                <a:solidFill>
                  <a:schemeClr val="accent4">
                    <a:lumMod val="10000"/>
                  </a:schemeClr>
                </a:solidFill>
                <a:latin typeface="Times New Roman" panose="02020603050405020304" pitchFamily="18" charset="0"/>
                <a:cs typeface="Times New Roman" panose="02020603050405020304" pitchFamily="18" charset="0"/>
              </a:rPr>
              <a:t> 06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tháng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trở</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lên</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trong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thời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gian</a:t>
            </a:r>
            <a:r>
              <a:rPr lang="en-US" sz="1800" b="1" dirty="0">
                <a:solidFill>
                  <a:schemeClr val="accent4">
                    <a:lumMod val="10000"/>
                  </a:schemeClr>
                </a:solidFill>
                <a:latin typeface="Times New Roman" panose="02020603050405020304" pitchFamily="18" charset="0"/>
                <a:cs typeface="Times New Roman" panose="02020603050405020304" pitchFamily="18" charset="0"/>
              </a:rPr>
              <a:t> 24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tháng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liền</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kề</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trước</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khi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sinh</a:t>
            </a:r>
            <a:r>
              <a:rPr lang="en-US" sz="1800" b="1" dirty="0">
                <a:solidFill>
                  <a:schemeClr val="accent4">
                    <a:lumMod val="10000"/>
                  </a:schemeClr>
                </a:solidFill>
                <a:latin typeface="Times New Roman" panose="02020603050405020304" pitchFamily="18" charset="0"/>
                <a:cs typeface="Times New Roman" panose="02020603050405020304" pitchFamily="18" charset="0"/>
              </a:rPr>
              <a:t> con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đối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với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trường</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hợp</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phải</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nghỉ</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việc</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để</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điều</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trị</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vô</a:t>
            </a:r>
            <a:r>
              <a:rPr lang="en-US" sz="1800" b="1" dirty="0">
                <a:solidFill>
                  <a:schemeClr val="accent4">
                    <a:lumMod val="10000"/>
                  </a:schemeClr>
                </a:solidFill>
                <a:latin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cs typeface="Times New Roman" panose="02020603050405020304" pitchFamily="18" charset="0"/>
              </a:rPr>
              <a:t>sinh</a:t>
            </a:r>
            <a:r>
              <a:rPr lang="en-US" sz="1800" b="1" dirty="0">
                <a:solidFill>
                  <a:schemeClr val="accent4">
                    <a:lumMod val="10000"/>
                  </a:schemeClr>
                </a:solidFill>
                <a:latin typeface="Times New Roman" panose="02020603050405020304" pitchFamily="18" charset="0"/>
                <a:cs typeface="Times New Roman" panose="02020603050405020304" pitchFamily="18" charset="0"/>
              </a:rPr>
              <a:t>.</a:t>
            </a:r>
          </a:p>
        </p:txBody>
      </p:sp>
      <p:sp>
        <p:nvSpPr>
          <p:cNvPr id="2" name="Rectangle 1"/>
          <p:cNvSpPr/>
          <p:nvPr/>
        </p:nvSpPr>
        <p:spPr>
          <a:xfrm>
            <a:off x="2125368" y="210817"/>
            <a:ext cx="6915889" cy="707886"/>
          </a:xfrm>
          <a:prstGeom prst="rect">
            <a:avLst/>
          </a:prstGeom>
        </p:spPr>
        <p:txBody>
          <a:bodyPr wrap="square">
            <a:spAutoFit/>
          </a:bodyPr>
          <a:lstStyle/>
          <a:p>
            <a:pPr marL="514350" lvl="0" indent="-514350"/>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6.7.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sản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quy</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định</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cụ</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thể</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hơn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điều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kiện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lao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nữ</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điều</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trị</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vô</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sinh</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6" name="Rectangle 5"/>
          <p:cNvSpPr/>
          <p:nvPr/>
        </p:nvSpPr>
        <p:spPr>
          <a:xfrm>
            <a:off x="2337562" y="3196251"/>
            <a:ext cx="6703695" cy="1631216"/>
          </a:xfrm>
          <a:prstGeom prst="rect">
            <a:avLst/>
          </a:prstGeom>
        </p:spPr>
        <p:txBody>
          <a:bodyPr wrap="square">
            <a:spAutoFit/>
          </a:bodyPr>
          <a:lstStyle/>
          <a:p>
            <a:pPr algn="just"/>
            <a:r>
              <a:rPr lang="en-US" sz="2000" b="1" dirty="0" err="1">
                <a:solidFill>
                  <a:schemeClr val="accent5">
                    <a:lumMod val="10000"/>
                  </a:schemeClr>
                </a:solidFill>
                <a:latin typeface="Times New Roman" panose="02020603050405020304" pitchFamily="18" charset="0"/>
                <a:cs typeface="Times New Roman" panose="02020603050405020304" pitchFamily="18" charset="0"/>
              </a:rPr>
              <a:t>Trường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hợp</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lao</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động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nữ</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mang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đôi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trở</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lên</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mà</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sinh</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nếu</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có</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tử</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cung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chuyển</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dạ</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thì</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thời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gian</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nghỉ</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việc</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chế</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độ</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sản</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và</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một</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lần</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sinh</a:t>
            </a:r>
            <a:r>
              <a:rPr lang="en-US" sz="2000" b="1" dirty="0">
                <a:solidFill>
                  <a:schemeClr val="accent5">
                    <a:lumMod val="10000"/>
                  </a:schemeClr>
                </a:solidFill>
                <a:latin typeface="Times New Roman" panose="02020603050405020304" pitchFamily="18" charset="0"/>
                <a:cs typeface="Times New Roman" panose="02020603050405020304" pitchFamily="18" charset="0"/>
              </a:rPr>
              <a:t> con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tính</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theo</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số</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bao</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gồm</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cả</a:t>
            </a:r>
            <a:r>
              <a:rPr lang="en-US" sz="2000" b="1" dirty="0">
                <a:solidFill>
                  <a:schemeClr val="accent5">
                    <a:lumMod val="10000"/>
                  </a:schemeClr>
                </a:solidFill>
                <a:latin typeface="Times New Roman" panose="02020603050405020304" pitchFamily="18" charset="0"/>
                <a:cs typeface="Times New Roman" panose="02020603050405020304" pitchFamily="18" charset="0"/>
              </a:rPr>
              <a:t> con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sống</a:t>
            </a:r>
            <a:r>
              <a:rPr lang="en-US" sz="2000" b="1" dirty="0">
                <a:solidFill>
                  <a:schemeClr val="accent5">
                    <a:lumMod val="10000"/>
                  </a:schemeClr>
                </a:solidFill>
                <a:latin typeface="Times New Roman" panose="02020603050405020304" pitchFamily="18" charset="0"/>
                <a:cs typeface="Times New Roman" panose="02020603050405020304" pitchFamily="18" charset="0"/>
              </a:rPr>
              <a:t>, con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và</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2000" b="1" dirty="0">
                <a:solidFill>
                  <a:schemeClr val="accent5">
                    <a:lumMod val="10000"/>
                  </a:schemeClr>
                </a:solidFill>
                <a:latin typeface="Times New Roman" panose="02020603050405020304" pitchFamily="18" charset="0"/>
                <a:cs typeface="Times New Roman" panose="02020603050405020304" pitchFamily="18" charset="0"/>
              </a:rPr>
              <a:t> </a:t>
            </a:r>
            <a:r>
              <a:rPr lang="en-US" sz="20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2000" b="1" dirty="0">
                <a:solidFill>
                  <a:schemeClr val="accent5">
                    <a:lumMod val="10000"/>
                  </a:schemeClr>
                </a:solidFill>
                <a:latin typeface="Times New Roman" panose="02020603050405020304" pitchFamily="18" charset="0"/>
                <a:cs typeface="Times New Roman" panose="02020603050405020304" pitchFamily="18" charset="0"/>
              </a:rPr>
              <a:t>.</a:t>
            </a:r>
          </a:p>
        </p:txBody>
      </p:sp>
      <p:sp>
        <p:nvSpPr>
          <p:cNvPr id="8" name="Rectangle 7"/>
          <p:cNvSpPr/>
          <p:nvPr/>
        </p:nvSpPr>
        <p:spPr>
          <a:xfrm>
            <a:off x="2125368" y="2365254"/>
            <a:ext cx="6727651" cy="707886"/>
          </a:xfrm>
          <a:prstGeom prst="rect">
            <a:avLst/>
          </a:prstGeom>
        </p:spPr>
        <p:txBody>
          <a:bodyPr wrap="square">
            <a:spAutoFit/>
          </a:bodyPr>
          <a:lstStyle/>
          <a:p>
            <a:pPr marL="514350" lvl="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6.8. </a:t>
            </a:r>
            <a:r>
              <a:rPr lang="en-US" sz="2000" b="1" dirty="0" err="1">
                <a:solidFill>
                  <a:srgbClr val="0000CC"/>
                </a:solidFill>
                <a:latin typeface="Times New Roman" panose="02020603050405020304" pitchFamily="18" charset="0"/>
                <a:cs typeface="Times New Roman" panose="02020603050405020304" pitchFamily="18" charset="0"/>
              </a:rPr>
              <a:t>Quy</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định</a:t>
            </a:r>
            <a:r>
              <a:rPr lang="en-US" sz="2000" b="1" dirty="0">
                <a:solidFill>
                  <a:srgbClr val="0000CC"/>
                </a:solidFill>
                <a:latin typeface="Times New Roman" panose="02020603050405020304" pitchFamily="18" charset="0"/>
                <a:cs typeface="Times New Roman" panose="02020603050405020304" pitchFamily="18" charset="0"/>
              </a:rPr>
              <a:t> chi </a:t>
            </a:r>
            <a:r>
              <a:rPr lang="en-US" sz="2000" b="1" dirty="0" err="1">
                <a:solidFill>
                  <a:srgbClr val="0000CC"/>
                </a:solidFill>
                <a:latin typeface="Times New Roman" panose="02020603050405020304" pitchFamily="18" charset="0"/>
                <a:cs typeface="Times New Roman" panose="02020603050405020304" pitchFamily="18" charset="0"/>
              </a:rPr>
              <a:t>tiết</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hơn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thời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gian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nghỉ</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việc</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sản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khi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lao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nữ</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mang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thai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đôi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trở</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lên</a:t>
            </a:r>
            <a:r>
              <a:rPr lang="en-US" sz="2000" b="1" dirty="0">
                <a:solidFill>
                  <a:srgbClr val="0000CC"/>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358460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1041814"/>
            <a:ext cx="2034409" cy="3973099"/>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Mở</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rộng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lợi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65314" y="388569"/>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082503" y="104841"/>
            <a:ext cx="6727651" cy="707886"/>
          </a:xfrm>
          <a:prstGeom prst="rect">
            <a:avLst/>
          </a:prstGeom>
        </p:spPr>
        <p:txBody>
          <a:bodyPr wrap="square">
            <a:spAutoFit/>
          </a:bodyPr>
          <a:lstStyle/>
          <a:p>
            <a:pPr marL="514350" lvl="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6.9. </a:t>
            </a:r>
            <a:r>
              <a:rPr lang="en-US" sz="2000" b="1" dirty="0" err="1">
                <a:solidFill>
                  <a:srgbClr val="0000CC"/>
                </a:solidFill>
                <a:latin typeface="Times New Roman" panose="02020603050405020304" pitchFamily="18" charset="0"/>
                <a:cs typeface="Times New Roman" panose="02020603050405020304" pitchFamily="18" charset="0"/>
              </a:rPr>
              <a:t>Mở</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rộng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điều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kiện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trợ</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cấp</a:t>
            </a:r>
            <a:r>
              <a:rPr lang="en-US" sz="2000" b="1" dirty="0">
                <a:solidFill>
                  <a:srgbClr val="0000CC"/>
                </a:solidFill>
                <a:latin typeface="Times New Roman" panose="02020603050405020304" pitchFamily="18" charset="0"/>
                <a:cs typeface="Times New Roman" panose="02020603050405020304" pitchFamily="18" charset="0"/>
              </a:rPr>
              <a:t> 01 </a:t>
            </a:r>
            <a:r>
              <a:rPr lang="en-US" sz="2000" b="1" dirty="0" err="1">
                <a:solidFill>
                  <a:srgbClr val="0000CC"/>
                </a:solidFill>
                <a:latin typeface="Times New Roman" panose="02020603050405020304" pitchFamily="18" charset="0"/>
                <a:cs typeface="Times New Roman" panose="02020603050405020304" pitchFamily="18" charset="0"/>
              </a:rPr>
              <a:t>lần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sau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khi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sinh</a:t>
            </a:r>
            <a:r>
              <a:rPr lang="en-US" sz="2000" b="1" dirty="0">
                <a:solidFill>
                  <a:srgbClr val="0000CC"/>
                </a:solidFill>
                <a:latin typeface="Times New Roman" panose="02020603050405020304" pitchFamily="18" charset="0"/>
                <a:cs typeface="Times New Roman" panose="02020603050405020304" pitchFamily="18" charset="0"/>
              </a:rPr>
              <a:t> con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mang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thai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hộ</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3" name="Rectangle 2"/>
          <p:cNvSpPr/>
          <p:nvPr/>
        </p:nvSpPr>
        <p:spPr>
          <a:xfrm>
            <a:off x="2486488" y="904705"/>
            <a:ext cx="6323666" cy="1200329"/>
          </a:xfrm>
          <a:prstGeom prst="rect">
            <a:avLst/>
          </a:prstGeom>
        </p:spPr>
        <p:txBody>
          <a:bodyPr wrap="square">
            <a:spAutoFit/>
          </a:bodyPr>
          <a:lstStyle/>
          <a:p>
            <a:pPr algn="just">
              <a:spcBef>
                <a:spcPts val="600"/>
              </a:spcBef>
              <a:spcAft>
                <a:spcPts val="600"/>
              </a:spcAft>
              <a:tabLst>
                <a:tab pos="105410" algn="l"/>
              </a:tabLst>
            </a:pP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kiện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thì</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mẹ</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nhờ</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06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trở</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lên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12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tính</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đến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điểm</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nhận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con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trợ</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một</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lần</a:t>
            </a:r>
            <a:r>
              <a:rPr lang="en-US" sz="18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8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2236614" y="2565989"/>
            <a:ext cx="6727651" cy="707886"/>
          </a:xfrm>
          <a:prstGeom prst="rect">
            <a:avLst/>
          </a:prstGeom>
        </p:spPr>
        <p:txBody>
          <a:bodyPr wrap="square">
            <a:spAutoFit/>
          </a:bodyPr>
          <a:lstStyle/>
          <a:p>
            <a:pPr marL="514350" lvl="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6.10. </a:t>
            </a:r>
            <a:r>
              <a:rPr lang="en-US" sz="2000" b="1" dirty="0" err="1">
                <a:solidFill>
                  <a:srgbClr val="0000CC"/>
                </a:solidFill>
                <a:latin typeface="Times New Roman" panose="02020603050405020304" pitchFamily="18" charset="0"/>
                <a:cs typeface="Times New Roman" panose="02020603050405020304" pitchFamily="18" charset="0"/>
              </a:rPr>
              <a:t>Mở</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rộng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điều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kiện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trợ</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cấp</a:t>
            </a:r>
            <a:r>
              <a:rPr lang="en-US" sz="2000" b="1" dirty="0">
                <a:solidFill>
                  <a:srgbClr val="0000CC"/>
                </a:solidFill>
                <a:latin typeface="Times New Roman" panose="02020603050405020304" pitchFamily="18" charset="0"/>
                <a:cs typeface="Times New Roman" panose="02020603050405020304" pitchFamily="18" charset="0"/>
              </a:rPr>
              <a:t> 01 </a:t>
            </a:r>
            <a:r>
              <a:rPr lang="en-US" sz="2000" b="1" dirty="0" err="1">
                <a:solidFill>
                  <a:srgbClr val="0000CC"/>
                </a:solidFill>
                <a:latin typeface="Times New Roman" panose="02020603050405020304" pitchFamily="18" charset="0"/>
                <a:cs typeface="Times New Roman" panose="02020603050405020304" pitchFamily="18" charset="0"/>
              </a:rPr>
              <a:t>lần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sau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khi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sinh</a:t>
            </a:r>
            <a:r>
              <a:rPr lang="en-US" sz="2000" b="1" dirty="0">
                <a:solidFill>
                  <a:srgbClr val="0000CC"/>
                </a:solidFill>
                <a:latin typeface="Times New Roman" panose="02020603050405020304" pitchFamily="18" charset="0"/>
                <a:cs typeface="Times New Roman" panose="02020603050405020304" pitchFamily="18" charset="0"/>
              </a:rPr>
              <a:t> con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mang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hộ</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7" name="Rectangle 6"/>
          <p:cNvSpPr/>
          <p:nvPr/>
        </p:nvSpPr>
        <p:spPr>
          <a:xfrm>
            <a:off x="2398434" y="3425758"/>
            <a:ext cx="6404012" cy="1477328"/>
          </a:xfrm>
          <a:prstGeom prst="rect">
            <a:avLst/>
          </a:prstGeom>
        </p:spPr>
        <p:txBody>
          <a:bodyPr wrap="square">
            <a:spAutoFit/>
          </a:bodyPr>
          <a:lstStyle/>
          <a:p>
            <a:pPr algn="just">
              <a:spcBef>
                <a:spcPts val="600"/>
              </a:spcBef>
              <a:spcAft>
                <a:spcPts val="600"/>
              </a:spcAft>
              <a:tabLst>
                <a:tab pos="105410" algn="l"/>
              </a:tabLst>
            </a:pP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mang</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thai</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hộ</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mẹ</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nhờ</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mang</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thai</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hộ</a:t>
            </a:r>
            <a:r>
              <a:rPr lang="en-US" sz="1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bảo</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hiểm</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xã</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kiện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thì</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chồng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mẹ</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nhờ</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bảo</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hiểm</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xã</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06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trở</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lên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12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tính</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đến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điểm</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nhận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con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trợ</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một</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lần</a:t>
            </a:r>
            <a:r>
              <a:rPr lang="en-US" sz="1800" b="1" dirty="0">
                <a:solidFill>
                  <a:schemeClr val="accent4">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800" b="1" dirty="0">
              <a:solidFill>
                <a:schemeClr val="accent4">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41211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Mở</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rộng</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quyền</a:t>
            </a:r>
            <a:br>
              <a:rPr lang="en-US" sz="2000" dirty="0">
                <a:solidFill>
                  <a:srgbClr val="0000CC"/>
                </a:solidFill>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lợi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cho</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người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tham</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gia</a:t>
            </a:r>
            <a:r>
              <a:rPr lang="en-US" sz="20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082503" y="45646"/>
            <a:ext cx="6727651" cy="707886"/>
          </a:xfrm>
          <a:prstGeom prst="rect">
            <a:avLst/>
          </a:prstGeom>
        </p:spPr>
        <p:txBody>
          <a:bodyPr wrap="square">
            <a:spAutoFit/>
          </a:bodyPr>
          <a:lstStyle/>
          <a:p>
            <a:pPr marL="514350" lvl="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6.11. </a:t>
            </a:r>
            <a:r>
              <a:rPr lang="en-US" sz="2000" b="1" dirty="0" err="1">
                <a:solidFill>
                  <a:srgbClr val="0000CC"/>
                </a:solidFill>
                <a:latin typeface="Times New Roman" panose="02020603050405020304" pitchFamily="18" charset="0"/>
                <a:cs typeface="Times New Roman" panose="02020603050405020304" pitchFamily="18" charset="0"/>
              </a:rPr>
              <a:t>Mở</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rộng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điều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kiện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hưởng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trợ</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cấp</a:t>
            </a:r>
            <a:r>
              <a:rPr lang="en-US" sz="2000" b="1" dirty="0">
                <a:solidFill>
                  <a:srgbClr val="0000CC"/>
                </a:solidFill>
                <a:latin typeface="Times New Roman" panose="02020603050405020304" pitchFamily="18" charset="0"/>
                <a:cs typeface="Times New Roman" panose="02020603050405020304" pitchFamily="18" charset="0"/>
              </a:rPr>
              <a:t> 01 </a:t>
            </a:r>
            <a:r>
              <a:rPr lang="en-US" sz="2000" b="1" dirty="0" err="1">
                <a:solidFill>
                  <a:srgbClr val="0000CC"/>
                </a:solidFill>
                <a:latin typeface="Times New Roman" panose="02020603050405020304" pitchFamily="18" charset="0"/>
                <a:cs typeface="Times New Roman" panose="02020603050405020304" pitchFamily="18" charset="0"/>
              </a:rPr>
              <a:t>lần</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sau</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khi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sinh</a:t>
            </a:r>
            <a:r>
              <a:rPr lang="en-US" sz="2000" b="1" dirty="0">
                <a:solidFill>
                  <a:srgbClr val="0000CC"/>
                </a:solidFill>
                <a:latin typeface="Times New Roman" panose="02020603050405020304" pitchFamily="18" charset="0"/>
                <a:cs typeface="Times New Roman" panose="02020603050405020304" pitchFamily="18" charset="0"/>
              </a:rPr>
              <a:t> con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trường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hợp</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mang</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thai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hộ</a:t>
            </a:r>
            <a:r>
              <a:rPr lang="en-US" sz="2000" b="1" dirty="0">
                <a:solidFill>
                  <a:srgbClr val="0000CC"/>
                </a:solidFill>
                <a:latin typeface="Times New Roman" panose="02020603050405020304" pitchFamily="18" charset="0"/>
                <a:cs typeface="Times New Roman" panose="02020603050405020304" pitchFamily="18" charset="0"/>
              </a:rPr>
              <a:t>.</a:t>
            </a:r>
          </a:p>
        </p:txBody>
      </p:sp>
      <p:sp>
        <p:nvSpPr>
          <p:cNvPr id="5" name="Rectangle 4"/>
          <p:cNvSpPr/>
          <p:nvPr/>
        </p:nvSpPr>
        <p:spPr>
          <a:xfrm>
            <a:off x="2353725" y="880158"/>
            <a:ext cx="6456427" cy="1323439"/>
          </a:xfrm>
          <a:prstGeom prst="rect">
            <a:avLst/>
          </a:prstGeom>
        </p:spPr>
        <p:txBody>
          <a:bodyPr wrap="square">
            <a:spAutoFit/>
          </a:bodyPr>
          <a:lstStyle/>
          <a:p>
            <a:pPr algn="just">
              <a:spcAft>
                <a:spcPts val="1800"/>
              </a:spcAft>
              <a:tabLst>
                <a:tab pos="73025" algn="l"/>
              </a:tabLst>
            </a:pP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mẹ</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nhờ</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chồng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mẹ</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nhờ</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kiện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thì</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chồng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buộc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06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trở</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lên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12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tính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đến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điểm</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mang</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sinh</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con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lần</a:t>
            </a:r>
            <a:r>
              <a:rPr lang="en-US" sz="16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2218114" y="2203597"/>
            <a:ext cx="6727651" cy="707886"/>
          </a:xfrm>
          <a:prstGeom prst="rect">
            <a:avLst/>
          </a:prstGeom>
        </p:spPr>
        <p:txBody>
          <a:bodyPr wrap="square">
            <a:spAutoFit/>
          </a:bodyPr>
          <a:lstStyle/>
          <a:p>
            <a:pPr marL="514350" indent="-514350"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6.12. </a:t>
            </a:r>
            <a:r>
              <a:rPr lang="en-US" sz="2000" b="1" dirty="0" err="1">
                <a:solidFill>
                  <a:srgbClr val="0000CC"/>
                </a:solidFill>
                <a:latin typeface="Times New Roman" panose="02020603050405020304" pitchFamily="18" charset="0"/>
                <a:cs typeface="Times New Roman" panose="02020603050405020304" pitchFamily="18" charset="0"/>
              </a:rPr>
              <a:t>Bổ</a:t>
            </a:r>
            <a:r>
              <a:rPr lang="en-US" sz="2000" b="1" dirty="0">
                <a:solidFill>
                  <a:srgbClr val="0000CC"/>
                </a:solidFill>
                <a:latin typeface="Times New Roman" panose="02020603050405020304" pitchFamily="18" charset="0"/>
                <a:cs typeface="Times New Roman" panose="02020603050405020304" pitchFamily="18" charset="0"/>
              </a:rPr>
              <a:t> sung </a:t>
            </a:r>
            <a:r>
              <a:rPr lang="en-US" sz="2000" b="1" dirty="0" err="1">
                <a:solidFill>
                  <a:srgbClr val="0000CC"/>
                </a:solidFill>
                <a:latin typeface="Times New Roman" panose="02020603050405020304" pitchFamily="18" charset="0"/>
                <a:cs typeface="Times New Roman" panose="02020603050405020304" pitchFamily="18" charset="0"/>
              </a:rPr>
              <a:t>chế</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độ</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thai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sản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và</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tai </a:t>
            </a:r>
            <a:r>
              <a:rPr lang="en-US" sz="2000" b="1" dirty="0" err="1">
                <a:solidFill>
                  <a:srgbClr val="FF0000"/>
                </a:solidFill>
                <a:latin typeface="Times New Roman" panose="02020603050405020304" pitchFamily="18" charset="0"/>
                <a:cs typeface="Times New Roman" panose="02020603050405020304" pitchFamily="18" charset="0"/>
              </a:rPr>
              <a:t>nạn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lao</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động</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cho</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cs typeface="Times New Roman" panose="02020603050405020304" pitchFamily="18" charset="0"/>
              </a:rPr>
              <a:t>người</a:t>
            </a:r>
            <a:r>
              <a:rPr lang="en-US" sz="2000" b="1" dirty="0">
                <a:solidFill>
                  <a:srgbClr val="0000CC"/>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tham</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gia</a:t>
            </a:r>
            <a:r>
              <a:rPr lang="en-US" sz="2000" b="1" dirty="0">
                <a:solidFill>
                  <a:srgbClr val="FF0000"/>
                </a:solidFill>
                <a:latin typeface="Times New Roman" panose="02020603050405020304" pitchFamily="18" charset="0"/>
                <a:cs typeface="Times New Roman" panose="02020603050405020304" pitchFamily="18" charset="0"/>
              </a:rPr>
              <a:t> BHXH </a:t>
            </a:r>
            <a:r>
              <a:rPr lang="en-US" sz="2000" b="1" dirty="0" err="1">
                <a:solidFill>
                  <a:srgbClr val="FF0000"/>
                </a:solidFill>
                <a:latin typeface="Times New Roman" panose="02020603050405020304" pitchFamily="18" charset="0"/>
                <a:cs typeface="Times New Roman" panose="02020603050405020304" pitchFamily="18" charset="0"/>
              </a:rPr>
              <a:t>tự</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nguyện</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353725" y="2969708"/>
            <a:ext cx="6678203" cy="1969770"/>
          </a:xfrm>
          <a:prstGeom prst="rect">
            <a:avLst/>
          </a:prstGeom>
        </p:spPr>
        <p:txBody>
          <a:bodyPr wrap="square">
            <a:spAutoFit/>
          </a:bodyPr>
          <a:lstStyle/>
          <a:p>
            <a:pPr algn="just">
              <a:spcBef>
                <a:spcPts val="600"/>
              </a:spcBef>
              <a:spcAft>
                <a:spcPts val="600"/>
              </a:spcAft>
            </a:pP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tự</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nguyện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sản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2 </a:t>
            </a:r>
            <a:r>
              <a:rPr lang="en-US" sz="1600" b="1" dirty="0" err="1">
                <a:solidFill>
                  <a:srgbClr val="FF0000"/>
                </a:solidFill>
                <a:latin typeface="Times New Roman" panose="02020603050405020304" pitchFamily="18" charset="0"/>
                <a:cs typeface="Times New Roman" panose="02020603050405020304" pitchFamily="18" charset="0"/>
              </a:rPr>
              <a:t>triệu</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đồng</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cho</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mỗi</a:t>
            </a:r>
            <a:r>
              <a:rPr lang="en-US" sz="1600" b="1" dirty="0">
                <a:solidFill>
                  <a:srgbClr val="FF0000"/>
                </a:solidFill>
                <a:latin typeface="Times New Roman" panose="02020603050405020304" pitchFamily="18" charset="0"/>
                <a:cs typeface="Times New Roman" panose="02020603050405020304" pitchFamily="18" charset="0"/>
              </a:rPr>
              <a:t> con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sinh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ra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mỗi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cs typeface="Times New Roman" panose="02020603050405020304" pitchFamily="18" charset="0"/>
              </a:rPr>
              <a:t> 22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tuần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tuổi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trở</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lên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tử</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cung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thai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chết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chuyển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dạ</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cấp</a:t>
            </a:r>
            <a:r>
              <a:rPr lang="en-US" sz="1600" b="1" dirty="0">
                <a:solidFill>
                  <a:schemeClr val="accent5">
                    <a:lumMod val="10000"/>
                  </a:schemeClr>
                </a:solidFill>
                <a:latin typeface="Times New Roman" panose="02020603050405020304" pitchFamily="18" charset="0"/>
                <a:cs typeface="Times New Roman" panose="02020603050405020304" pitchFamily="18" charset="0"/>
              </a:rPr>
              <a:t> tai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nạn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Luật</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An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toàn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vệ</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sinh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p>
          <a:p>
            <a:pPr algn="just">
              <a:spcBef>
                <a:spcPts val="600"/>
              </a:spcBef>
              <a:spcAft>
                <a:spcPts val="600"/>
              </a:spcAft>
            </a:pPr>
            <a:r>
              <a:rPr lang="en-US" sz="1600" b="1" dirty="0">
                <a:solidFill>
                  <a:schemeClr val="accent5">
                    <a:lumMod val="10000"/>
                  </a:schemeClr>
                </a:solidFill>
                <a:latin typeface="Times New Roman" panose="02020603050405020304" pitchFamily="18" charset="0"/>
                <a:cs typeface="Times New Roman" panose="02020603050405020304" pitchFamily="18" charset="0"/>
              </a:rPr>
              <a:t>- Lao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nữ</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tộc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thiểu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hoặc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nữ</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tộc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Kinh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chồng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là</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dân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tộc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thiểu</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thuộc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hộ</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nghèo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khi</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sinh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con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còn</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chính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sách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hỗ</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trợ</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khác</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theo</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quy</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của</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Chính</a:t>
            </a:r>
            <a:r>
              <a:rPr lang="en-US" sz="1600" b="1" dirty="0">
                <a:solidFill>
                  <a:schemeClr val="accent5">
                    <a:lumMod val="10000"/>
                  </a:schemeClr>
                </a:solidFill>
                <a:latin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cs typeface="Times New Roman" panose="02020603050405020304" pitchFamily="18" charset="0"/>
              </a:rPr>
              <a:t>phủ</a:t>
            </a:r>
            <a:r>
              <a:rPr lang="en-US" sz="1600" b="1" dirty="0">
                <a:solidFill>
                  <a:schemeClr val="accent5">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911365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1408092"/>
            <a:ext cx="2082503" cy="4256397"/>
          </a:xfrm>
          <a:prstGeom prst="rect">
            <a:avLst/>
          </a:prstGeom>
        </p:spPr>
        <p:txBody>
          <a:bodyPr spcFirstLastPara="1" wrap="square" lIns="91425" tIns="91425" rIns="91425" bIns="91425" anchor="t" anchorCtr="0">
            <a:noAutofit/>
          </a:bodyPr>
          <a:lstStyle/>
          <a:p>
            <a:pPr algn="ct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Mở</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rộng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lợi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353347"/>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rgbClr val="0000CC"/>
              </a:solidFill>
            </a:endParaRPr>
          </a:p>
        </p:txBody>
      </p:sp>
      <p:sp>
        <p:nvSpPr>
          <p:cNvPr id="2" name="Rectangle 1"/>
          <p:cNvSpPr/>
          <p:nvPr/>
        </p:nvSpPr>
        <p:spPr>
          <a:xfrm>
            <a:off x="2226906" y="137903"/>
            <a:ext cx="6727651" cy="430887"/>
          </a:xfrm>
          <a:prstGeom prst="rect">
            <a:avLst/>
          </a:prstGeom>
        </p:spPr>
        <p:txBody>
          <a:bodyPr wrap="square">
            <a:spAutoFit/>
          </a:bodyPr>
          <a:lstStyle/>
          <a:p>
            <a:pPr marL="514350" lvl="0" indent="-514350" algn="just"/>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6.13. </a:t>
            </a:r>
            <a:r>
              <a:rPr lang="en-US" sz="2200" b="1" dirty="0" err="1">
                <a:solidFill>
                  <a:srgbClr val="0000CC"/>
                </a:solidFill>
                <a:latin typeface="Times New Roman" panose="02020603050405020304" pitchFamily="18" charset="0"/>
                <a:cs typeface="Times New Roman" panose="02020603050405020304" pitchFamily="18" charset="0"/>
              </a:rPr>
              <a:t>Quy</a:t>
            </a:r>
            <a:r>
              <a:rPr lang="en-US" sz="2200" b="1" dirty="0">
                <a:solidFill>
                  <a:srgbClr val="0000CC"/>
                </a:solidFill>
                <a:latin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cs typeface="Times New Roman" panose="02020603050405020304" pitchFamily="18" charset="0"/>
              </a:rPr>
              <a:t>định</a:t>
            </a:r>
            <a:r>
              <a:rPr lang="en-US" sz="2200" b="1" dirty="0">
                <a:solidFill>
                  <a:srgbClr val="0000CC"/>
                </a:solidFill>
                <a:latin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cs typeface="Times New Roman" panose="02020603050405020304" pitchFamily="18" charset="0"/>
              </a:rPr>
              <a:t>về</a:t>
            </a:r>
            <a:r>
              <a:rPr lang="en-US" sz="2200" b="1" dirty="0">
                <a:solidFill>
                  <a:srgbClr val="0000CC"/>
                </a:solidFill>
                <a:latin typeface="Times New Roman" panose="02020603050405020304" pitchFamily="18" charset="0"/>
                <a:cs typeface="Times New Roman" panose="02020603050405020304" pitchFamily="18" charset="0"/>
              </a:rPr>
              <a:t> BHXH 01 </a:t>
            </a:r>
            <a:r>
              <a:rPr lang="en-US" sz="2200" b="1" dirty="0" err="1">
                <a:solidFill>
                  <a:srgbClr val="0000CC"/>
                </a:solidFill>
                <a:latin typeface="Times New Roman" panose="02020603050405020304" pitchFamily="18" charset="0"/>
                <a:cs typeface="Times New Roman" panose="02020603050405020304" pitchFamily="18" charset="0"/>
              </a:rPr>
              <a:t>lần</a:t>
            </a:r>
            <a:endParaRPr lang="en-US" sz="2200" b="1" dirty="0">
              <a:solidFill>
                <a:srgbClr val="0000CC"/>
              </a:solidFill>
              <a:latin typeface="Times New Roman" panose="02020603050405020304" pitchFamily="18" charset="0"/>
              <a:cs typeface="Times New Roman" panose="02020603050405020304" pitchFamily="18" charset="0"/>
            </a:endParaRPr>
          </a:p>
        </p:txBody>
      </p:sp>
      <p:sp>
        <p:nvSpPr>
          <p:cNvPr id="3" name="Rectangle 2"/>
          <p:cNvSpPr/>
          <p:nvPr/>
        </p:nvSpPr>
        <p:spPr>
          <a:xfrm>
            <a:off x="2226906" y="746372"/>
            <a:ext cx="6798310" cy="1323439"/>
          </a:xfrm>
          <a:prstGeom prst="rect">
            <a:avLst/>
          </a:prstGeom>
        </p:spPr>
        <p:txBody>
          <a:bodyPr wrap="square">
            <a:spAutoFit/>
          </a:bodyPr>
          <a:lstStyle/>
          <a:p>
            <a:pPr lvl="0" algn="just">
              <a:tabLst>
                <a:tab pos="73025"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NLĐ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30/6/2025 </a:t>
            </a:r>
            <a:r>
              <a:rPr lang="en-US"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trở</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vẫn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lần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kiện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gn="just">
              <a:tabLst>
                <a:tab pos="73025"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12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tục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p>
          <a:p>
            <a:pPr lvl="0" algn="just">
              <a:tabLst>
                <a:tab pos="73025"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nguyện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chưa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20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600" b="1" dirty="0">
              <a:solidFill>
                <a:schemeClr val="accent5">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226905" y="2207721"/>
            <a:ext cx="6727651" cy="2657138"/>
          </a:xfrm>
          <a:prstGeom prst="rect">
            <a:avLst/>
          </a:prstGeom>
        </p:spPr>
        <p:txBody>
          <a:bodyPr wrap="square">
            <a:spAutoFit/>
          </a:bodyPr>
          <a:lstStyle/>
          <a:p>
            <a:pPr lvl="0" algn="just">
              <a:spcBef>
                <a:spcPts val="100"/>
              </a:spcBef>
              <a:spcAft>
                <a:spcPts val="100"/>
              </a:spcAft>
              <a:tabLst>
                <a:tab pos="105410"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bắt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đầu</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01/7/2025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rút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lần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biệt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p>
          <a:p>
            <a:pPr lvl="0" algn="just">
              <a:spcBef>
                <a:spcPts val="100"/>
              </a:spcBef>
              <a:spcAft>
                <a:spcPts val="100"/>
              </a:spcAft>
              <a:tabLst>
                <a:tab pos="105410"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tuổi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hưởng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hưu</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chưa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15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đóng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tục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tham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p>
          <a:p>
            <a:pPr lvl="0" algn="just">
              <a:spcBef>
                <a:spcPts val="100"/>
              </a:spcBef>
              <a:spcAft>
                <a:spcPts val="100"/>
              </a:spcAft>
              <a:tabLst>
                <a:tab pos="105410"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Ra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ngoài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cư</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p>
          <a:p>
            <a:pPr lvl="0" algn="just">
              <a:spcBef>
                <a:spcPts val="100"/>
              </a:spcBef>
              <a:spcAft>
                <a:spcPts val="100"/>
              </a:spcAft>
              <a:tabLst>
                <a:tab pos="105410" algn="l"/>
              </a:tabLst>
            </a:pP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đang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mắc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bệnh</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ung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thư</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bại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liệt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xơ</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gan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mất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bù</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nặng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AIDS;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mức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suy</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giảm</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khả</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năng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81%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trở</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khuyết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tật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biệt</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nặng</a:t>
            </a:r>
            <a:r>
              <a:rPr lang="en-US" sz="16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p>
          <a:p>
            <a:pPr lvl="0" algn="just">
              <a:spcBef>
                <a:spcPts val="100"/>
              </a:spcBef>
              <a:spcAft>
                <a:spcPts val="100"/>
              </a:spcAft>
              <a:tabLst>
                <a:tab pos="105410" algn="l"/>
              </a:tabLst>
            </a:pPr>
            <a:r>
              <a:rPr lang="en-US" sz="1600" b="1" spc="10"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 </a:t>
            </a:r>
            <a:r>
              <a:rPr lang="af-ZA" sz="1600" b="1" spc="10"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NLĐ khi chấm dứt HĐLĐ hoặc giấy phép lao động, chứng chỉ hành nghề, giấy phép hành nghề hết hiệu lực mà không được gia hạn.</a:t>
            </a:r>
            <a:endParaRPr lang="en-US" sz="1600" b="1" dirty="0">
              <a:solidFill>
                <a:schemeClr val="accent5">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52882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963466"/>
            <a:ext cx="2082503" cy="4256397"/>
          </a:xfrm>
          <a:prstGeom prst="rect">
            <a:avLst/>
          </a:prstGeom>
        </p:spPr>
        <p:txBody>
          <a:bodyPr spcFirstLastPara="1" wrap="square" lIns="91425" tIns="91425" rIns="91425" bIns="91425" anchor="t" anchorCtr="0">
            <a:noAutofit/>
          </a:bodyPr>
          <a:lstStyle/>
          <a:p>
            <a:pPr algn="ct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Mở</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rộng</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quyền</a:t>
            </a:r>
            <a:br>
              <a:rPr lang="en-US" sz="2000" dirty="0">
                <a:solidFill>
                  <a:srgbClr val="0000CC"/>
                </a:solidFill>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lợi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cho</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người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tham</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gia</a:t>
            </a:r>
            <a:r>
              <a:rPr lang="en-US" sz="20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447330"/>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172814" y="310234"/>
            <a:ext cx="6971186" cy="430887"/>
          </a:xfrm>
          <a:prstGeom prst="rect">
            <a:avLst/>
          </a:prstGeom>
        </p:spPr>
        <p:txBody>
          <a:bodyPr wrap="square">
            <a:spAutoFit/>
          </a:bodyPr>
          <a:lstStyle/>
          <a:p>
            <a:pPr marL="514350" lvl="0" indent="-514350" algn="just"/>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6.13. </a:t>
            </a:r>
            <a:r>
              <a:rPr lang="en-US" sz="22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lương</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hưu</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err="1">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22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solidFill>
                  <a:srgbClr val="0000CC"/>
                </a:solidFill>
                <a:latin typeface="Times New Roman" panose="02020603050405020304" pitchFamily="18" charset="0"/>
                <a:cs typeface="Times New Roman" panose="02020603050405020304" pitchFamily="18" charset="0"/>
              </a:rPr>
              <a:t>BHXH 01 </a:t>
            </a:r>
            <a:r>
              <a:rPr lang="en-US" sz="2200" b="1" dirty="0" err="1">
                <a:solidFill>
                  <a:srgbClr val="0000CC"/>
                </a:solidFill>
                <a:latin typeface="Times New Roman" panose="02020603050405020304" pitchFamily="18" charset="0"/>
                <a:cs typeface="Times New Roman" panose="02020603050405020304" pitchFamily="18" charset="0"/>
              </a:rPr>
              <a:t>lần</a:t>
            </a:r>
            <a:endParaRPr lang="en-US" sz="2200" b="1" dirty="0">
              <a:solidFill>
                <a:srgbClr val="0000CC"/>
              </a:solidFill>
              <a:latin typeface="Times New Roman" panose="02020603050405020304" pitchFamily="18" charset="0"/>
              <a:cs typeface="Times New Roman" panose="02020603050405020304" pitchFamily="18" charset="0"/>
            </a:endParaRPr>
          </a:p>
        </p:txBody>
      </p:sp>
      <p:sp>
        <p:nvSpPr>
          <p:cNvPr id="3" name="Rectangle 2"/>
          <p:cNvSpPr/>
          <p:nvPr/>
        </p:nvSpPr>
        <p:spPr>
          <a:xfrm>
            <a:off x="2325975" y="963465"/>
            <a:ext cx="6664863" cy="3344505"/>
          </a:xfrm>
          <a:prstGeom prst="rect">
            <a:avLst/>
          </a:prstGeom>
        </p:spPr>
        <p:txBody>
          <a:bodyPr wrap="square">
            <a:spAutoFit/>
          </a:bodyPr>
          <a:lstStyle/>
          <a:p>
            <a:pPr algn="just">
              <a:spcBef>
                <a:spcPts val="200"/>
              </a:spcBef>
              <a:spcAft>
                <a:spcPts val="200"/>
              </a:spcAft>
              <a:tabLst>
                <a:tab pos="105410" algn="l"/>
              </a:tabLst>
            </a:pPr>
            <a:r>
              <a:rPr lang="af-ZA"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Trường hợp r</a:t>
            </a:r>
            <a:r>
              <a:rPr lang="af-ZA" sz="1800" b="1" dirty="0">
                <a:solidFill>
                  <a:schemeClr val="accent5">
                    <a:lumMod val="10000"/>
                  </a:schemeClr>
                </a:solidFill>
                <a:latin typeface="Times New Roman" panose="02020603050405020304" pitchFamily="18" charset="0"/>
                <a:cs typeface="Times New Roman" panose="02020603050405020304" pitchFamily="18" charset="0"/>
              </a:rPr>
              <a:t>a nước ngoài để định cư;</a:t>
            </a:r>
            <a:r>
              <a:rPr lang="af-ZA"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200"/>
              </a:spcBef>
              <a:spcAft>
                <a:spcPts val="200"/>
              </a:spcAft>
              <a:tabLst>
                <a:tab pos="105410" algn="l"/>
              </a:tabLst>
            </a:pPr>
            <a:r>
              <a:rPr lang="af-ZA" sz="1800" b="1" dirty="0">
                <a:solidFill>
                  <a:schemeClr val="accent5">
                    <a:lumMod val="10000"/>
                  </a:schemeClr>
                </a:solidFill>
                <a:latin typeface="Times New Roman" panose="02020603050405020304" pitchFamily="18" charset="0"/>
                <a:cs typeface="Times New Roman" panose="02020603050405020304" pitchFamily="18" charset="0"/>
              </a:rPr>
              <a:t>+ Người đang mắc một trong những bệnh ung thư, bại liệt, xơ gan mất bù, lao nặng, AIDS; </a:t>
            </a:r>
          </a:p>
          <a:p>
            <a:pPr algn="just">
              <a:spcBef>
                <a:spcPts val="200"/>
              </a:spcBef>
              <a:spcAft>
                <a:spcPts val="200"/>
              </a:spcAft>
              <a:tabLst>
                <a:tab pos="105410" algn="l"/>
              </a:tabLst>
            </a:pPr>
            <a:r>
              <a:rPr lang="af-ZA" sz="1800" b="1" dirty="0">
                <a:solidFill>
                  <a:schemeClr val="accent5">
                    <a:lumMod val="10000"/>
                  </a:schemeClr>
                </a:solidFill>
                <a:latin typeface="Times New Roman" panose="02020603050405020304" pitchFamily="18" charset="0"/>
                <a:cs typeface="Times New Roman" panose="02020603050405020304" pitchFamily="18" charset="0"/>
              </a:rPr>
              <a:t>+ Người có mức suy giảm khả năng lao động từ 81% trở lên; người khuyết tật đặc biệt nặng;</a:t>
            </a:r>
            <a:r>
              <a:rPr lang="af-ZA"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200"/>
              </a:spcBef>
              <a:spcAft>
                <a:spcPts val="200"/>
              </a:spcAft>
              <a:tabLst>
                <a:tab pos="105410" algn="l"/>
              </a:tabLst>
            </a:pPr>
            <a:r>
              <a:rPr lang="af-ZA" sz="1800" b="1" dirty="0">
                <a:solidFill>
                  <a:schemeClr val="accent5">
                    <a:lumMod val="10000"/>
                  </a:schemeClr>
                </a:solidFill>
                <a:latin typeface="Times New Roman" panose="02020603050405020304" pitchFamily="18" charset="0"/>
                <a:cs typeface="Times New Roman" panose="02020603050405020304" pitchFamily="18" charset="0"/>
              </a:rPr>
              <a:t> + NLĐ khi chấm dứt hợp đồng lao động hoặc giấy phép lao động, chứng chỉ hành nghề, giấy phép hành nghề hết hiệu lực mà không được gia hạn; </a:t>
            </a:r>
          </a:p>
          <a:p>
            <a:pPr algn="just">
              <a:spcBef>
                <a:spcPts val="200"/>
              </a:spcBef>
              <a:spcAft>
                <a:spcPts val="200"/>
              </a:spcAft>
              <a:tabLst>
                <a:tab pos="105410" algn="l"/>
              </a:tabLst>
            </a:pPr>
            <a:r>
              <a:rPr lang="af-ZA" sz="1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 </a:t>
            </a:r>
            <a:r>
              <a:rPr lang="af-ZA"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vừa đủ điều kiện hưởng lương hưu vừa đủ điều kiện hưởng BHXH một lần thì NLĐ được lựa chọn hưởng lương hưu hằng tháng hoặc hưởng BHXH một lần.</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9855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1041814"/>
            <a:ext cx="2082503" cy="4256397"/>
          </a:xfrm>
          <a:prstGeom prst="rect">
            <a:avLst/>
          </a:prstGeom>
        </p:spPr>
        <p:txBody>
          <a:bodyPr spcFirstLastPara="1" wrap="square" lIns="91425" tIns="91425" rIns="91425" bIns="91425" anchor="t" anchorCtr="0">
            <a:noAutofit/>
          </a:bodyPr>
          <a:lstStyle/>
          <a:p>
            <a:pPr algn="ct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Mở</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rộng</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quyền</a:t>
            </a:r>
            <a:br>
              <a:rPr lang="en-US" sz="2000" dirty="0">
                <a:solidFill>
                  <a:srgbClr val="0000CC"/>
                </a:solidFill>
                <a:latin typeface="Times New Roman" panose="02020603050405020304" pitchFamily="18" charset="0"/>
                <a:cs typeface="Times New Roman" panose="02020603050405020304" pitchFamily="18" charset="0"/>
              </a:rPr>
            </a:br>
            <a:r>
              <a:rPr lang="en-US" sz="2000" dirty="0" err="1">
                <a:solidFill>
                  <a:srgbClr val="0000CC"/>
                </a:solidFill>
                <a:latin typeface="Times New Roman" panose="02020603050405020304" pitchFamily="18" charset="0"/>
                <a:cs typeface="Times New Roman" panose="02020603050405020304" pitchFamily="18" charset="0"/>
              </a:rPr>
              <a:t>lợi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cho</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người</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tham</a:t>
            </a:r>
            <a:r>
              <a:rPr lang="en-US" sz="2000" dirty="0">
                <a:solidFill>
                  <a:srgbClr val="0000CC"/>
                </a:solidFill>
                <a:latin typeface="Times New Roman" panose="02020603050405020304" pitchFamily="18" charset="0"/>
                <a:cs typeface="Times New Roman" panose="02020603050405020304" pitchFamily="18" charset="0"/>
              </a:rPr>
              <a:t> </a:t>
            </a:r>
            <a:r>
              <a:rPr lang="en-US" sz="2000" dirty="0" err="1">
                <a:solidFill>
                  <a:srgbClr val="0000CC"/>
                </a:solidFill>
                <a:latin typeface="Times New Roman" panose="02020603050405020304" pitchFamily="18" charset="0"/>
                <a:cs typeface="Times New Roman" panose="02020603050405020304" pitchFamily="18" charset="0"/>
              </a:rPr>
              <a:t>gia</a:t>
            </a:r>
            <a:r>
              <a:rPr lang="en-US" sz="20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6</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082502" y="192534"/>
            <a:ext cx="6727651" cy="707886"/>
          </a:xfrm>
          <a:prstGeom prst="rect">
            <a:avLst/>
          </a:prstGeom>
        </p:spPr>
        <p:txBody>
          <a:bodyPr wrap="square">
            <a:spAutoFit/>
          </a:bodyPr>
          <a:lstStyle/>
          <a:p>
            <a:pPr algn="just"/>
            <a:r>
              <a:rPr lang="en-US" sz="2000" b="1" dirty="0">
                <a:solidFill>
                  <a:srgbClr val="0000CC"/>
                </a:solidFill>
                <a:latin typeface="Times New Roman" panose="02020603050405020304" pitchFamily="18" charset="0"/>
                <a:ea typeface="Times New Roman" panose="02020603050405020304" pitchFamily="18" charset="0"/>
                <a:cs typeface="Times New Roman" panose="02020603050405020304" pitchFamily="18" charset="0"/>
              </a:rPr>
              <a:t>6.14. </a:t>
            </a:r>
            <a:r>
              <a:rPr lang="pt-PT" sz="2000" b="1" dirty="0">
                <a:solidFill>
                  <a:srgbClr val="0000CC"/>
                </a:solidFill>
                <a:latin typeface="Times New Roman" panose="02020603050405020304" pitchFamily="18" charset="0"/>
                <a:cs typeface="Times New Roman" panose="02020603050405020304" pitchFamily="18" charset="0"/>
              </a:rPr>
              <a:t>Quy định về giải quyết hưởng chế độ BHXH bắt buộc và tự nguyện chậm so với thời hạn quy định</a:t>
            </a:r>
            <a:endParaRPr lang="en-US" sz="2000" b="1" dirty="0">
              <a:solidFill>
                <a:srgbClr val="0000CC"/>
              </a:solidFill>
              <a:latin typeface="Times New Roman" panose="02020603050405020304" pitchFamily="18" charset="0"/>
              <a:cs typeface="Times New Roman" panose="02020603050405020304" pitchFamily="18" charset="0"/>
            </a:endParaRPr>
          </a:p>
        </p:txBody>
      </p:sp>
      <p:sp>
        <p:nvSpPr>
          <p:cNvPr id="4" name="Rectangle 3"/>
          <p:cNvSpPr/>
          <p:nvPr/>
        </p:nvSpPr>
        <p:spPr>
          <a:xfrm>
            <a:off x="2184250" y="1271970"/>
            <a:ext cx="6625903" cy="646331"/>
          </a:xfrm>
          <a:prstGeom prst="rect">
            <a:avLst/>
          </a:prstGeom>
        </p:spPr>
        <p:txBody>
          <a:bodyPr wrap="square">
            <a:spAutoFit/>
          </a:bodyPr>
          <a:lstStyle/>
          <a:p>
            <a:pPr algn="just">
              <a:spcBef>
                <a:spcPts val="600"/>
              </a:spcBef>
              <a:spcAft>
                <a:spcPts val="600"/>
              </a:spcAft>
            </a:pPr>
            <a:r>
              <a:rPr lang="pt-PT" sz="1800" b="1" spc="1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Trường hợp nộp hồ sơ quá thời hạn quy định thì phải giải trình bằng văn bản và gửi cho cơ quan BHXH khi nộp hồ sơ.</a:t>
            </a:r>
            <a:endParaRPr lang="en-US" sz="1800" b="1" dirty="0">
              <a:solidFill>
                <a:schemeClr val="accent5">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157423" y="2528182"/>
            <a:ext cx="6679556" cy="1477328"/>
          </a:xfrm>
          <a:prstGeom prst="rect">
            <a:avLst/>
          </a:prstGeom>
        </p:spPr>
        <p:txBody>
          <a:bodyPr wrap="square">
            <a:spAutoFit/>
          </a:bodyPr>
          <a:lstStyle/>
          <a:p>
            <a:pPr algn="just">
              <a:spcBef>
                <a:spcPts val="600"/>
              </a:spcBef>
              <a:spcAft>
                <a:spcPts val="600"/>
              </a:spcAft>
            </a:pPr>
            <a:r>
              <a:rPr lang="pt-PT" sz="1800" b="1" dirty="0">
                <a:solidFill>
                  <a:schemeClr val="accent5">
                    <a:lumMod val="10000"/>
                  </a:schemeClr>
                </a:solidFill>
                <a:latin typeface="Times New Roman" panose="02020603050405020304" pitchFamily="18" charset="0"/>
                <a:ea typeface="Calibri" panose="020F0502020204030204" pitchFamily="34" charset="0"/>
              </a:rPr>
              <a:t>- Trường hợp nộp hồ sơ quá thời hạn quy định hoặc giải quyết hưởng chế độ BHXH bắt buộc, tự nguyện chậm so với thời hạn quy định, gây thiệt hại đến quyền, lợi ích hợp pháp của người thụ hưởng thì phải bồi thường theo quy định của pháp luật, trừ trường hợp do lỗi của người thụ hưởng chế độ BHXH.</a:t>
            </a:r>
            <a:endParaRPr lang="en-US" sz="1800" b="1" dirty="0">
              <a:solidFill>
                <a:schemeClr val="accent5">
                  <a:lumMod val="10000"/>
                </a:schemeClr>
              </a:solidFill>
            </a:endParaRPr>
          </a:p>
        </p:txBody>
      </p:sp>
    </p:spTree>
    <p:extLst>
      <p:ext uri="{BB962C8B-B14F-4D97-AF65-F5344CB8AC3E}">
        <p14:creationId xmlns:p14="http://schemas.microsoft.com/office/powerpoint/2010/main" val="872641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Điều</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chỉnh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bổ</a:t>
            </a:r>
            <a:r>
              <a:rPr lang="en-US" sz="2100" dirty="0">
                <a:solidFill>
                  <a:srgbClr val="0000CC"/>
                </a:solidFill>
                <a:latin typeface="Times New Roman" panose="02020603050405020304" pitchFamily="18" charset="0"/>
                <a:cs typeface="Times New Roman" panose="02020603050405020304" pitchFamily="18" charset="0"/>
              </a:rPr>
              <a:t> sung </a:t>
            </a:r>
            <a:r>
              <a:rPr lang="en-US" sz="2100" dirty="0" err="1">
                <a:solidFill>
                  <a:srgbClr val="0000CC"/>
                </a:solidFill>
                <a:latin typeface="Times New Roman" panose="02020603050405020304" pitchFamily="18" charset="0"/>
                <a:cs typeface="Times New Roman" panose="02020603050405020304" pitchFamily="18" charset="0"/>
              </a:rPr>
              <a:t>thêm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một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số</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hành</a:t>
            </a:r>
            <a:r>
              <a:rPr lang="en-US" sz="2100" dirty="0">
                <a:solidFill>
                  <a:srgbClr val="0000CC"/>
                </a:solidFill>
                <a:latin typeface="Times New Roman" panose="02020603050405020304" pitchFamily="18" charset="0"/>
                <a:cs typeface="Times New Roman" panose="02020603050405020304" pitchFamily="18" charset="0"/>
              </a:rPr>
              <a:t> vi </a:t>
            </a:r>
            <a:r>
              <a:rPr lang="en-US" sz="2100" dirty="0" err="1">
                <a:solidFill>
                  <a:srgbClr val="0000CC"/>
                </a:solidFill>
                <a:latin typeface="Times New Roman" panose="02020603050405020304" pitchFamily="18" charset="0"/>
                <a:cs typeface="Times New Roman" panose="02020603050405020304" pitchFamily="18" charset="0"/>
              </a:rPr>
              <a:t>bị</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nghiêm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cấm</a:t>
            </a:r>
            <a:r>
              <a:rPr lang="en-US" sz="2100" dirty="0">
                <a:solidFill>
                  <a:srgbClr val="0000CC"/>
                </a:solidFill>
                <a:latin typeface="Times New Roman" panose="02020603050405020304" pitchFamily="18" charset="0"/>
                <a:cs typeface="Times New Roman" panose="02020603050405020304" pitchFamily="18" charset="0"/>
              </a:rPr>
              <a:t>.</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7</a:t>
            </a:r>
          </a:p>
          <a:p>
            <a:pPr marL="0" lvl="0" indent="0" algn="ctr" rtl="0">
              <a:spcBef>
                <a:spcPts val="0"/>
              </a:spcBef>
              <a:spcAft>
                <a:spcPts val="0"/>
              </a:spcAft>
              <a:buNone/>
            </a:pPr>
            <a:endParaRPr lang="en" sz="6600" dirty="0">
              <a:solidFill>
                <a:srgbClr val="0000CC"/>
              </a:solidFill>
            </a:endParaRPr>
          </a:p>
        </p:txBody>
      </p:sp>
      <p:sp>
        <p:nvSpPr>
          <p:cNvPr id="4" name="Rectangle 3"/>
          <p:cNvSpPr/>
          <p:nvPr/>
        </p:nvSpPr>
        <p:spPr>
          <a:xfrm>
            <a:off x="2331110" y="730983"/>
            <a:ext cx="6457950" cy="3262432"/>
          </a:xfrm>
          <a:prstGeom prst="rect">
            <a:avLst/>
          </a:prstGeom>
        </p:spPr>
        <p:txBody>
          <a:bodyPr wrap="square">
            <a:spAutoFit/>
          </a:bodyPr>
          <a:lstStyle/>
          <a:p>
            <a:pPr algn="just">
              <a:spcBef>
                <a:spcPts val="600"/>
              </a:spcBef>
              <a:spcAft>
                <a:spcPts val="600"/>
              </a:spcAft>
            </a:pP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Đăng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ký</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báo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cáo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sai</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sự</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thật</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cung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cấp</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thông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tin</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chính</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bảo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hiểm</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thất</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nghiệp</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Thông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đồng</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móc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nối</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bao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che,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giúp</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sức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cơ</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quan</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tổ</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chức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cá</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nhân</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thực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hiện</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hành</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vi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phạm</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pháp</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bảo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hiểm</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thất</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nghiệp</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Cầm</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cố</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mua</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bán</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thế</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chấp</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đặt</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cọc</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sổ</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BHXH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dưới</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mọi</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hình</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spc="-30"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thức</a:t>
            </a: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endParaRPr>
          </a:p>
          <a:p>
            <a:pPr>
              <a:spcBef>
                <a:spcPts val="600"/>
              </a:spcBef>
              <a:spcAft>
                <a:spcPts val="600"/>
              </a:spcAft>
            </a:pPr>
            <a:r>
              <a:rPr lang="es-ES" sz="2200" b="1" spc="-30"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Hành</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vi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khác</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s-ES" sz="2200" b="1" dirty="0" err="1">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luật</a:t>
            </a:r>
            <a:r>
              <a:rPr lang="es-ES" sz="22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chemeClr val="accent5">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90613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biệt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hơn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thụ</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hưởng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chế</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độ</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8</a:t>
            </a:r>
          </a:p>
          <a:p>
            <a:pPr marL="0" lvl="0" indent="0" algn="ctr" rtl="0">
              <a:spcBef>
                <a:spcPts val="0"/>
              </a:spcBef>
              <a:spcAft>
                <a:spcPts val="0"/>
              </a:spcAft>
              <a:buNone/>
            </a:pPr>
            <a:endParaRPr lang="en" sz="6600" dirty="0">
              <a:solidFill>
                <a:srgbClr val="0000CC"/>
              </a:solidFill>
            </a:endParaRPr>
          </a:p>
        </p:txBody>
      </p:sp>
      <p:sp>
        <p:nvSpPr>
          <p:cNvPr id="2" name="Rectangle 1"/>
          <p:cNvSpPr/>
          <p:nvPr/>
        </p:nvSpPr>
        <p:spPr>
          <a:xfrm>
            <a:off x="2285996" y="121897"/>
            <a:ext cx="6372225" cy="769441"/>
          </a:xfrm>
          <a:prstGeom prst="rect">
            <a:avLst/>
          </a:prstGeom>
        </p:spPr>
        <p:txBody>
          <a:bodyPr wrap="square">
            <a:spAutoFit/>
          </a:bodyPr>
          <a:lstStyle/>
          <a:p>
            <a:pPr algn="just"/>
            <a:r>
              <a:rPr lang="en-US" sz="2200" b="1" dirty="0">
                <a:solidFill>
                  <a:srgbClr val="0000CC"/>
                </a:solidFill>
                <a:latin typeface="Times New Roman" panose="02020603050405020304" pitchFamily="18" charset="0"/>
                <a:ea typeface="Calibri" panose="020F0502020204030204" pitchFamily="34" charset="0"/>
              </a:rPr>
              <a:t>8.1. </a:t>
            </a:r>
            <a:r>
              <a:rPr lang="vi-VN" sz="2200" b="1" dirty="0">
                <a:solidFill>
                  <a:srgbClr val="0000CC"/>
                </a:solidFill>
                <a:latin typeface="Times New Roman" panose="02020603050405020304" pitchFamily="18" charset="0"/>
                <a:ea typeface="Calibri" panose="020F0502020204030204" pitchFamily="34" charset="0"/>
              </a:rPr>
              <a:t>Người thụ hưởng chế độ bảo hiểm xã hội có các quyền </a:t>
            </a:r>
            <a:r>
              <a:rPr lang="en-US" sz="2200" b="1" dirty="0" err="1">
                <a:solidFill>
                  <a:srgbClr val="0000CC"/>
                </a:solidFill>
                <a:latin typeface="Times New Roman" panose="02020603050405020304" pitchFamily="18" charset="0"/>
                <a:ea typeface="Calibri" panose="020F0502020204030204" pitchFamily="34" charset="0"/>
              </a:rPr>
              <a:t>sau</a:t>
            </a:r>
            <a:r>
              <a:rPr lang="en-US" sz="2200" b="1" dirty="0">
                <a:solidFill>
                  <a:srgbClr val="0000CC"/>
                </a:solidFill>
                <a:latin typeface="Times New Roman" panose="02020603050405020304" pitchFamily="18" charset="0"/>
                <a:ea typeface="Times New Roman" panose="02020603050405020304" pitchFamily="18" charset="0"/>
              </a:rPr>
              <a:t>:</a:t>
            </a:r>
            <a:endParaRPr lang="en-US" sz="2200" b="1" dirty="0">
              <a:solidFill>
                <a:srgbClr val="0000CC"/>
              </a:solidFill>
            </a:endParaRPr>
          </a:p>
        </p:txBody>
      </p:sp>
      <p:sp>
        <p:nvSpPr>
          <p:cNvPr id="5" name="Rectangle 4"/>
          <p:cNvSpPr/>
          <p:nvPr/>
        </p:nvSpPr>
        <p:spPr>
          <a:xfrm>
            <a:off x="2285996" y="1064237"/>
            <a:ext cx="6472238" cy="369332"/>
          </a:xfrm>
          <a:prstGeom prst="rect">
            <a:avLst/>
          </a:prstGeom>
        </p:spPr>
        <p:txBody>
          <a:bodyPr wrap="square">
            <a:spAutoFit/>
          </a:bodyPr>
          <a:lstStyle/>
          <a:p>
            <a:r>
              <a:rPr lang="en-US" sz="1800" b="1" i="1" dirty="0" err="1">
                <a:solidFill>
                  <a:srgbClr val="FF0000"/>
                </a:solidFill>
                <a:latin typeface="Times New Roman" panose="02020603050405020304" pitchFamily="18" charset="0"/>
                <a:ea typeface="Calibri" panose="020F0502020204030204" pitchFamily="34" charset="0"/>
              </a:rPr>
              <a:t>Một</a:t>
            </a:r>
            <a:r>
              <a:rPr lang="en-US" sz="1800" b="1" i="1" dirty="0">
                <a:solidFill>
                  <a:srgbClr val="FF0000"/>
                </a:solidFill>
                <a:latin typeface="Times New Roman" panose="02020603050405020304" pitchFamily="18" charset="0"/>
                <a:ea typeface="Calibri" panose="020F0502020204030204" pitchFamily="34" charset="0"/>
              </a:rPr>
              <a:t> </a:t>
            </a:r>
            <a:r>
              <a:rPr lang="en-US" sz="1800" b="1" i="1" dirty="0" err="1">
                <a:solidFill>
                  <a:srgbClr val="FF0000"/>
                </a:solidFill>
                <a:latin typeface="Times New Roman" panose="02020603050405020304" pitchFamily="18" charset="0"/>
                <a:ea typeface="Calibri" panose="020F0502020204030204" pitchFamily="34" charset="0"/>
              </a:rPr>
              <a:t>là</a:t>
            </a:r>
            <a:r>
              <a:rPr lang="en-US" sz="1800" b="1" i="1" dirty="0">
                <a:solidFill>
                  <a:schemeClr val="accent5">
                    <a:lumMod val="10000"/>
                  </a:schemeClr>
                </a:solidFill>
                <a:latin typeface="Times New Roman" panose="02020603050405020304" pitchFamily="18" charset="0"/>
                <a:ea typeface="Calibri" panose="020F0502020204030204" pitchFamily="34" charset="0"/>
              </a:rPr>
              <a:t>, </a:t>
            </a:r>
            <a:r>
              <a:rPr lang="en-US" sz="1800" b="1" dirty="0">
                <a:solidFill>
                  <a:schemeClr val="accent5">
                    <a:lumMod val="10000"/>
                  </a:schemeClr>
                </a:solidFill>
                <a:latin typeface="Times New Roman" panose="02020603050405020304" pitchFamily="18" charset="0"/>
                <a:ea typeface="Calibri" panose="020F0502020204030204" pitchFamily="34" charset="0"/>
              </a:rPr>
              <a:t>n</a:t>
            </a:r>
            <a:r>
              <a:rPr lang="vi-VN" sz="1800" b="1" dirty="0">
                <a:solidFill>
                  <a:schemeClr val="accent5">
                    <a:lumMod val="10000"/>
                  </a:schemeClr>
                </a:solidFill>
                <a:latin typeface="Times New Roman" panose="02020603050405020304" pitchFamily="18" charset="0"/>
                <a:ea typeface="Calibri" panose="020F0502020204030204" pitchFamily="34" charset="0"/>
              </a:rPr>
              <a:t>hận các chế độ </a:t>
            </a:r>
            <a:r>
              <a:rPr lang="en-US" sz="1800" b="1" dirty="0">
                <a:solidFill>
                  <a:schemeClr val="accent5">
                    <a:lumMod val="10000"/>
                  </a:schemeClr>
                </a:solidFill>
                <a:latin typeface="Times New Roman" panose="02020603050405020304" pitchFamily="18" charset="0"/>
                <a:ea typeface="Calibri" panose="020F0502020204030204" pitchFamily="34" charset="0"/>
              </a:rPr>
              <a:t>BHXH </a:t>
            </a:r>
            <a:r>
              <a:rPr lang="vi-VN" sz="1800" b="1" dirty="0">
                <a:solidFill>
                  <a:schemeClr val="accent5">
                    <a:lumMod val="10000"/>
                  </a:schemeClr>
                </a:solidFill>
                <a:latin typeface="Times New Roman" panose="02020603050405020304" pitchFamily="18" charset="0"/>
                <a:ea typeface="Calibri" panose="020F0502020204030204" pitchFamily="34" charset="0"/>
              </a:rPr>
              <a:t>đầy đủ, kịp thời, thuận tiện;</a:t>
            </a:r>
            <a:endParaRPr lang="en-US" sz="1800" b="1" dirty="0">
              <a:solidFill>
                <a:schemeClr val="accent5">
                  <a:lumMod val="10000"/>
                </a:schemeClr>
              </a:solidFill>
            </a:endParaRPr>
          </a:p>
        </p:txBody>
      </p:sp>
      <p:sp>
        <p:nvSpPr>
          <p:cNvPr id="7" name="Rectangle 6"/>
          <p:cNvSpPr/>
          <p:nvPr/>
        </p:nvSpPr>
        <p:spPr>
          <a:xfrm>
            <a:off x="2285996" y="1606468"/>
            <a:ext cx="6586542" cy="3477875"/>
          </a:xfrm>
          <a:prstGeom prst="rect">
            <a:avLst/>
          </a:prstGeom>
        </p:spPr>
        <p:txBody>
          <a:bodyPr wrap="square">
            <a:spAutoFit/>
          </a:bodyPr>
          <a:lstStyle/>
          <a:p>
            <a:pPr algn="just">
              <a:spcBef>
                <a:spcPts val="600"/>
              </a:spcBef>
              <a:spcAft>
                <a:spcPts val="600"/>
              </a:spcAft>
            </a:pPr>
            <a:r>
              <a:rPr lang="en-US" sz="1800" b="1" i="1" dirty="0">
                <a:solidFill>
                  <a:srgbClr val="FF0000"/>
                </a:solidFill>
                <a:latin typeface="Times New Roman" panose="02020603050405020304" pitchFamily="18" charset="0"/>
                <a:ea typeface="Calibri" panose="020F0502020204030204" pitchFamily="34" charset="0"/>
              </a:rPr>
              <a:t>Hai </a:t>
            </a:r>
            <a:r>
              <a:rPr lang="en-US" sz="1800" b="1" i="1" dirty="0" err="1">
                <a:solidFill>
                  <a:srgbClr val="FF0000"/>
                </a:solidFill>
                <a:latin typeface="Times New Roman" panose="02020603050405020304" pitchFamily="18" charset="0"/>
                <a:ea typeface="Calibri" panose="020F0502020204030204" pitchFamily="34" charset="0"/>
              </a:rPr>
              <a:t>là</a:t>
            </a:r>
            <a:r>
              <a:rPr lang="en-US" sz="1800" b="1" i="1" dirty="0">
                <a:solidFill>
                  <a:srgbClr val="FF0000"/>
                </a:solidFill>
                <a:latin typeface="Times New Roman" panose="02020603050405020304" pitchFamily="18" charset="0"/>
                <a:ea typeface="Calibri" panose="020F0502020204030204" pitchFamily="34" charset="0"/>
              </a:rPr>
              <a:t>, </a:t>
            </a:r>
            <a:r>
              <a:rPr lang="en-US" sz="1800" b="1" dirty="0">
                <a:solidFill>
                  <a:schemeClr val="accent5">
                    <a:lumMod val="10000"/>
                  </a:schemeClr>
                </a:solidFill>
                <a:latin typeface="Times New Roman" panose="02020603050405020304" pitchFamily="18" charset="0"/>
                <a:ea typeface="Calibri" panose="020F0502020204030204" pitchFamily="34" charset="0"/>
              </a:rPr>
              <a:t>h</a:t>
            </a:r>
            <a:r>
              <a:rPr lang="vi-VN" sz="1800" b="1" dirty="0">
                <a:solidFill>
                  <a:schemeClr val="accent5">
                    <a:lumMod val="10000"/>
                  </a:schemeClr>
                </a:solidFill>
                <a:latin typeface="Times New Roman" panose="02020603050405020304" pitchFamily="18" charset="0"/>
                <a:ea typeface="Calibri" panose="020F0502020204030204" pitchFamily="34" charset="0"/>
              </a:rPr>
              <a:t>ưởng </a:t>
            </a:r>
            <a:r>
              <a:rPr lang="en-US" sz="1800" b="1" dirty="0">
                <a:solidFill>
                  <a:schemeClr val="accent5">
                    <a:lumMod val="10000"/>
                  </a:schemeClr>
                </a:solidFill>
                <a:latin typeface="Times New Roman" panose="02020603050405020304" pitchFamily="18" charset="0"/>
                <a:ea typeface="Calibri" panose="020F0502020204030204" pitchFamily="34" charset="0"/>
              </a:rPr>
              <a:t>BHYT </a:t>
            </a:r>
            <a:r>
              <a:rPr lang="vi-VN" sz="1800" b="1" dirty="0">
                <a:solidFill>
                  <a:schemeClr val="accent5">
                    <a:lumMod val="10000"/>
                  </a:schemeClr>
                </a:solidFill>
                <a:latin typeface="Times New Roman" panose="02020603050405020304" pitchFamily="18" charset="0"/>
                <a:ea typeface="Calibri" panose="020F0502020204030204" pitchFamily="34" charset="0"/>
              </a:rPr>
              <a:t>trong trường hợp</a:t>
            </a:r>
            <a:r>
              <a:rPr lang="en-US" sz="1800" b="1" dirty="0">
                <a:solidFill>
                  <a:schemeClr val="accent5">
                    <a:lumMod val="10000"/>
                  </a:schemeClr>
                </a:solidFill>
                <a:latin typeface="Times New Roman" panose="02020603050405020304" pitchFamily="18" charset="0"/>
                <a:ea typeface="Calibri" panose="020F0502020204030204" pitchFamily="34" charset="0"/>
              </a:rPr>
              <a:t>:</a:t>
            </a:r>
          </a:p>
          <a:p>
            <a:pPr algn="just">
              <a:spcBef>
                <a:spcPts val="600"/>
              </a:spcBef>
              <a:spcAft>
                <a:spcPts val="600"/>
              </a:spcAft>
            </a:pPr>
            <a:r>
              <a:rPr lang="en-US" sz="1800" b="1" dirty="0">
                <a:solidFill>
                  <a:schemeClr val="accent5">
                    <a:lumMod val="10000"/>
                  </a:schemeClr>
                </a:solidFill>
                <a:latin typeface="Times New Roman" panose="02020603050405020304" pitchFamily="18" charset="0"/>
                <a:ea typeface="Calibri" panose="020F0502020204030204" pitchFamily="34" charset="0"/>
              </a:rPr>
              <a:t>    + Đ</a:t>
            </a:r>
            <a:r>
              <a:rPr lang="vi-VN" sz="1800" b="1" dirty="0">
                <a:solidFill>
                  <a:schemeClr val="accent5">
                    <a:lumMod val="10000"/>
                  </a:schemeClr>
                </a:solidFill>
                <a:latin typeface="Times New Roman" panose="02020603050405020304" pitchFamily="18" charset="0"/>
                <a:ea typeface="Calibri" panose="020F0502020204030204" pitchFamily="34" charset="0"/>
              </a:rPr>
              <a:t>ang hưởng lương hưu; nghỉ việc hưởng trợ cấp </a:t>
            </a:r>
            <a:r>
              <a:rPr lang="en-US" sz="1800" b="1" dirty="0">
                <a:solidFill>
                  <a:schemeClr val="accent5">
                    <a:lumMod val="10000"/>
                  </a:schemeClr>
                </a:solidFill>
                <a:latin typeface="Times New Roman" panose="02020603050405020304" pitchFamily="18" charset="0"/>
                <a:ea typeface="Calibri" panose="020F0502020204030204" pitchFamily="34" charset="0"/>
              </a:rPr>
              <a:t>TNLĐ</a:t>
            </a:r>
            <a:r>
              <a:rPr lang="vi-VN" sz="1800" b="1" dirty="0">
                <a:solidFill>
                  <a:schemeClr val="accent5">
                    <a:lumMod val="10000"/>
                  </a:schemeClr>
                </a:solidFill>
                <a:latin typeface="Times New Roman" panose="02020603050405020304" pitchFamily="18" charset="0"/>
                <a:ea typeface="Calibri" panose="020F0502020204030204" pitchFamily="34" charset="0"/>
              </a:rPr>
              <a:t>, </a:t>
            </a:r>
            <a:r>
              <a:rPr lang="en-US" sz="1800" b="1" dirty="0">
                <a:solidFill>
                  <a:schemeClr val="accent5">
                    <a:lumMod val="10000"/>
                  </a:schemeClr>
                </a:solidFill>
                <a:latin typeface="Times New Roman" panose="02020603050405020304" pitchFamily="18" charset="0"/>
                <a:ea typeface="Calibri" panose="020F0502020204030204" pitchFamily="34" charset="0"/>
              </a:rPr>
              <a:t>BNN</a:t>
            </a:r>
            <a:r>
              <a:rPr lang="vi-VN" sz="1800" b="1" dirty="0">
                <a:solidFill>
                  <a:schemeClr val="accent5">
                    <a:lumMod val="10000"/>
                  </a:schemeClr>
                </a:solidFill>
                <a:latin typeface="Times New Roman" panose="02020603050405020304" pitchFamily="18" charset="0"/>
                <a:ea typeface="Calibri" panose="020F0502020204030204" pitchFamily="34" charset="0"/>
              </a:rPr>
              <a:t> hằng tháng; </a:t>
            </a:r>
            <a:endParaRPr lang="en-US" sz="1800" b="1" dirty="0">
              <a:solidFill>
                <a:schemeClr val="accent5">
                  <a:lumMod val="10000"/>
                </a:schemeClr>
              </a:solidFill>
              <a:latin typeface="Times New Roman" panose="02020603050405020304" pitchFamily="18" charset="0"/>
              <a:ea typeface="Calibri" panose="020F0502020204030204" pitchFamily="34" charset="0"/>
            </a:endParaRPr>
          </a:p>
          <a:p>
            <a:pPr algn="just">
              <a:spcBef>
                <a:spcPts val="600"/>
              </a:spcBef>
              <a:spcAft>
                <a:spcPts val="600"/>
              </a:spcAft>
            </a:pPr>
            <a:r>
              <a:rPr lang="en-US" sz="1800" b="1" dirty="0">
                <a:solidFill>
                  <a:schemeClr val="accent5">
                    <a:lumMod val="10000"/>
                  </a:schemeClr>
                </a:solidFill>
                <a:latin typeface="Times New Roman" panose="02020603050405020304" pitchFamily="18" charset="0"/>
                <a:ea typeface="Calibri" panose="020F0502020204030204" pitchFamily="34" charset="0"/>
              </a:rPr>
              <a:t>    + T</a:t>
            </a:r>
            <a:r>
              <a:rPr lang="vi-VN" sz="1800" b="1" dirty="0">
                <a:solidFill>
                  <a:schemeClr val="accent5">
                    <a:lumMod val="10000"/>
                  </a:schemeClr>
                </a:solidFill>
                <a:latin typeface="Times New Roman" panose="02020603050405020304" pitchFamily="18" charset="0"/>
                <a:ea typeface="Calibri" panose="020F0502020204030204" pitchFamily="34" charset="0"/>
              </a:rPr>
              <a:t>rong thời gian nghỉ việc hưởng chế độ thai sản từ 14 ngày làm việc trở lên trong tháng; </a:t>
            </a:r>
            <a:endParaRPr lang="en-US" sz="1800" b="1" dirty="0">
              <a:solidFill>
                <a:schemeClr val="accent5">
                  <a:lumMod val="10000"/>
                </a:schemeClr>
              </a:solidFill>
              <a:latin typeface="Times New Roman" panose="02020603050405020304" pitchFamily="18" charset="0"/>
              <a:ea typeface="Calibri" panose="020F0502020204030204" pitchFamily="34" charset="0"/>
            </a:endParaRPr>
          </a:p>
          <a:p>
            <a:pPr algn="just">
              <a:spcBef>
                <a:spcPts val="600"/>
              </a:spcBef>
              <a:spcAft>
                <a:spcPts val="600"/>
              </a:spcAft>
            </a:pPr>
            <a:r>
              <a:rPr lang="en-US" sz="1800" b="1" dirty="0">
                <a:solidFill>
                  <a:schemeClr val="accent5">
                    <a:lumMod val="10000"/>
                  </a:schemeClr>
                </a:solidFill>
                <a:latin typeface="Times New Roman" panose="02020603050405020304" pitchFamily="18" charset="0"/>
                <a:ea typeface="Calibri" panose="020F0502020204030204" pitchFamily="34" charset="0"/>
              </a:rPr>
              <a:t>    + T</a:t>
            </a:r>
            <a:r>
              <a:rPr lang="vi-VN" sz="1800" b="1" dirty="0">
                <a:solidFill>
                  <a:schemeClr val="accent5">
                    <a:lumMod val="10000"/>
                  </a:schemeClr>
                </a:solidFill>
                <a:latin typeface="Times New Roman" panose="02020603050405020304" pitchFamily="18" charset="0"/>
                <a:ea typeface="Calibri" panose="020F0502020204030204" pitchFamily="34" charset="0"/>
              </a:rPr>
              <a:t>rong thời gian nghỉ việc hưởng chế độ ốm đau từ 14 ngày làm việc trở lên trong tháng hoặc nghỉ việc hưởng trợ cấp ốm đau đối với </a:t>
            </a:r>
            <a:r>
              <a:rPr lang="en-US" sz="1800" b="1" dirty="0">
                <a:solidFill>
                  <a:schemeClr val="accent5">
                    <a:lumMod val="10000"/>
                  </a:schemeClr>
                </a:solidFill>
                <a:latin typeface="Times New Roman" panose="02020603050405020304" pitchFamily="18" charset="0"/>
                <a:ea typeface="Calibri" panose="020F0502020204030204" pitchFamily="34" charset="0"/>
              </a:rPr>
              <a:t>NLĐ </a:t>
            </a:r>
            <a:r>
              <a:rPr lang="vi-VN" sz="1800" b="1" dirty="0">
                <a:solidFill>
                  <a:schemeClr val="accent5">
                    <a:lumMod val="10000"/>
                  </a:schemeClr>
                </a:solidFill>
                <a:latin typeface="Times New Roman" panose="02020603050405020304" pitchFamily="18" charset="0"/>
                <a:ea typeface="Calibri" panose="020F0502020204030204" pitchFamily="34" charset="0"/>
              </a:rPr>
              <a:t>bị mắc bệnh thuộc danh mục bệnh cần chữa trị dài ngày do Bộ trưởng Bộ Y tế ban hành; </a:t>
            </a:r>
            <a:endParaRPr lang="en-US" sz="1800" b="1" dirty="0">
              <a:solidFill>
                <a:schemeClr val="accent5">
                  <a:lumMod val="10000"/>
                </a:schemeClr>
              </a:solidFill>
              <a:latin typeface="Times New Roman" panose="02020603050405020304" pitchFamily="18" charset="0"/>
              <a:ea typeface="Calibri" panose="020F0502020204030204" pitchFamily="34" charset="0"/>
            </a:endParaRPr>
          </a:p>
          <a:p>
            <a:pPr algn="just">
              <a:spcBef>
                <a:spcPts val="600"/>
              </a:spcBef>
              <a:spcAft>
                <a:spcPts val="600"/>
              </a:spcAft>
            </a:pPr>
            <a:r>
              <a:rPr lang="en-US" sz="1800" b="1" dirty="0">
                <a:solidFill>
                  <a:schemeClr val="accent5">
                    <a:lumMod val="10000"/>
                  </a:schemeClr>
                </a:solidFill>
                <a:latin typeface="Times New Roman" panose="02020603050405020304" pitchFamily="18" charset="0"/>
                <a:ea typeface="Calibri" panose="020F0502020204030204" pitchFamily="34" charset="0"/>
              </a:rPr>
              <a:t>   + Đ</a:t>
            </a:r>
            <a:r>
              <a:rPr lang="vi-VN" sz="1800" b="1" dirty="0">
                <a:solidFill>
                  <a:schemeClr val="accent5">
                    <a:lumMod val="10000"/>
                  </a:schemeClr>
                </a:solidFill>
                <a:latin typeface="Times New Roman" panose="02020603050405020304" pitchFamily="18" charset="0"/>
                <a:ea typeface="Calibri" panose="020F0502020204030204" pitchFamily="34" charset="0"/>
              </a:rPr>
              <a:t>ang hưởng </a:t>
            </a:r>
            <a:r>
              <a:rPr lang="en-US" sz="1800" b="1" dirty="0" err="1">
                <a:solidFill>
                  <a:schemeClr val="accent5">
                    <a:lumMod val="10000"/>
                  </a:schemeClr>
                </a:solidFill>
                <a:latin typeface="Times New Roman" panose="02020603050405020304" pitchFamily="18" charset="0"/>
                <a:ea typeface="Calibri" panose="020F0502020204030204" pitchFamily="34" charset="0"/>
              </a:rPr>
              <a:t>chế</a:t>
            </a:r>
            <a:r>
              <a:rPr lang="en-US" sz="1800" b="1" dirty="0">
                <a:solidFill>
                  <a:schemeClr val="accent5">
                    <a:lumMod val="10000"/>
                  </a:schemeClr>
                </a:solidFill>
                <a:latin typeface="Times New Roman" panose="02020603050405020304" pitchFamily="18" charset="0"/>
                <a:ea typeface="Calibri" panose="020F0502020204030204" pitchFamily="34" charset="0"/>
              </a:rPr>
              <a:t> </a:t>
            </a:r>
            <a:r>
              <a:rPr lang="en-US" sz="1800" b="1" dirty="0" err="1">
                <a:solidFill>
                  <a:schemeClr val="accent5">
                    <a:lumMod val="10000"/>
                  </a:schemeClr>
                </a:solidFill>
                <a:latin typeface="Times New Roman" panose="02020603050405020304" pitchFamily="18" charset="0"/>
                <a:ea typeface="Calibri" panose="020F0502020204030204" pitchFamily="34" charset="0"/>
              </a:rPr>
              <a:t>độ</a:t>
            </a:r>
            <a:r>
              <a:rPr lang="vi-VN" sz="1800" b="1" dirty="0">
                <a:solidFill>
                  <a:schemeClr val="accent5">
                    <a:lumMod val="10000"/>
                  </a:schemeClr>
                </a:solidFill>
                <a:latin typeface="Times New Roman" panose="02020603050405020304" pitchFamily="18" charset="0"/>
                <a:ea typeface="Calibri" panose="020F0502020204030204" pitchFamily="34" charset="0"/>
              </a:rPr>
              <a:t> quy định tại Điều 23 của Luật này</a:t>
            </a:r>
            <a:endParaRPr lang="en-US" sz="1800" b="1" dirty="0">
              <a:solidFill>
                <a:schemeClr val="accent5">
                  <a:lumMod val="10000"/>
                </a:schemeClr>
              </a:solidFill>
            </a:endParaRPr>
          </a:p>
        </p:txBody>
      </p:sp>
    </p:spTree>
    <p:extLst>
      <p:ext uri="{BB962C8B-B14F-4D97-AF65-F5344CB8AC3E}">
        <p14:creationId xmlns:p14="http://schemas.microsoft.com/office/powerpoint/2010/main" val="401920184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biệt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hơn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thụ</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hưởng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chế</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độ</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8</a:t>
            </a:r>
          </a:p>
          <a:p>
            <a:pPr marL="0" lvl="0" indent="0" algn="ctr" rtl="0">
              <a:spcBef>
                <a:spcPts val="0"/>
              </a:spcBef>
              <a:spcAft>
                <a:spcPts val="0"/>
              </a:spcAft>
              <a:buNone/>
            </a:pPr>
            <a:endParaRPr lang="en" sz="6600" dirty="0">
              <a:solidFill>
                <a:schemeClr val="bg1"/>
              </a:solidFill>
            </a:endParaRPr>
          </a:p>
        </p:txBody>
      </p:sp>
      <p:sp>
        <p:nvSpPr>
          <p:cNvPr id="3" name="Rectangle 2"/>
          <p:cNvSpPr/>
          <p:nvPr/>
        </p:nvSpPr>
        <p:spPr>
          <a:xfrm>
            <a:off x="2200271" y="693708"/>
            <a:ext cx="6660431" cy="1631216"/>
          </a:xfrm>
          <a:prstGeom prst="rect">
            <a:avLst/>
          </a:prstGeom>
        </p:spPr>
        <p:txBody>
          <a:bodyPr wrap="square">
            <a:spAutoFit/>
          </a:bodyPr>
          <a:lstStyle/>
          <a:p>
            <a:pPr algn="just"/>
            <a:r>
              <a:rPr lang="en-US" sz="2000" b="1" i="1" dirty="0">
                <a:solidFill>
                  <a:srgbClr val="FF0000"/>
                </a:solidFill>
                <a:latin typeface="Times New Roman" panose="02020603050405020304" pitchFamily="18" charset="0"/>
                <a:ea typeface="Calibri" panose="020F0502020204030204" pitchFamily="34" charset="0"/>
              </a:rPr>
              <a:t>Ba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 </a:t>
            </a:r>
            <a:r>
              <a:rPr lang="vi-VN" sz="2000" b="1" dirty="0">
                <a:solidFill>
                  <a:schemeClr val="accent5">
                    <a:lumMod val="10000"/>
                  </a:schemeClr>
                </a:solidFill>
                <a:latin typeface="Times New Roman" panose="02020603050405020304" pitchFamily="18" charset="0"/>
                <a:ea typeface="Calibri" panose="020F0502020204030204" pitchFamily="34" charset="0"/>
              </a:rPr>
              <a:t>Được thanh toán phí giám định y khoa đối với trường hợp không do người sử dụng </a:t>
            </a:r>
            <a:r>
              <a:rPr lang="en-US" sz="2000" b="1" dirty="0">
                <a:solidFill>
                  <a:schemeClr val="accent5">
                    <a:lumMod val="10000"/>
                  </a:schemeClr>
                </a:solidFill>
                <a:latin typeface="Times New Roman" panose="02020603050405020304" pitchFamily="18" charset="0"/>
                <a:ea typeface="Calibri" panose="020F0502020204030204" pitchFamily="34" charset="0"/>
              </a:rPr>
              <a:t>LĐ </a:t>
            </a:r>
            <a:r>
              <a:rPr lang="vi-VN" sz="2000" b="1" dirty="0">
                <a:solidFill>
                  <a:schemeClr val="accent5">
                    <a:lumMod val="10000"/>
                  </a:schemeClr>
                </a:solidFill>
                <a:latin typeface="Times New Roman" panose="02020603050405020304" pitchFamily="18" charset="0"/>
                <a:ea typeface="Calibri" panose="020F0502020204030204" pitchFamily="34" charset="0"/>
              </a:rPr>
              <a:t>giới thiệu đi khám giám định mức suy giảm khả năng </a:t>
            </a:r>
            <a:r>
              <a:rPr lang="en-US" sz="2000" b="1" dirty="0">
                <a:solidFill>
                  <a:schemeClr val="accent5">
                    <a:lumMod val="10000"/>
                  </a:schemeClr>
                </a:solidFill>
                <a:latin typeface="Times New Roman" panose="02020603050405020304" pitchFamily="18" charset="0"/>
                <a:ea typeface="Calibri" panose="020F0502020204030204" pitchFamily="34" charset="0"/>
              </a:rPr>
              <a:t>LĐ </a:t>
            </a:r>
            <a:r>
              <a:rPr lang="vi-VN" sz="2000" b="1" dirty="0">
                <a:solidFill>
                  <a:schemeClr val="accent5">
                    <a:lumMod val="10000"/>
                  </a:schemeClr>
                </a:solidFill>
                <a:latin typeface="Times New Roman" panose="02020603050405020304" pitchFamily="18" charset="0"/>
                <a:ea typeface="Calibri" panose="020F0502020204030204" pitchFamily="34" charset="0"/>
              </a:rPr>
              <a:t>mà kết quả giám định y khoa đủ điều kiện để hưởng chế độ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theo quy định của Luật này;</a:t>
            </a:r>
            <a:endParaRPr lang="en-US" sz="2000" b="1" dirty="0">
              <a:solidFill>
                <a:schemeClr val="accent5">
                  <a:lumMod val="10000"/>
                </a:schemeClr>
              </a:solidFill>
            </a:endParaRPr>
          </a:p>
        </p:txBody>
      </p:sp>
      <p:sp>
        <p:nvSpPr>
          <p:cNvPr id="4" name="Rectangle 3"/>
          <p:cNvSpPr/>
          <p:nvPr/>
        </p:nvSpPr>
        <p:spPr>
          <a:xfrm>
            <a:off x="2228843" y="2521099"/>
            <a:ext cx="6631859" cy="1938992"/>
          </a:xfrm>
          <a:prstGeom prst="rect">
            <a:avLst/>
          </a:prstGeom>
        </p:spPr>
        <p:txBody>
          <a:bodyPr wrap="square">
            <a:spAutoFit/>
          </a:bodyPr>
          <a:lstStyle/>
          <a:p>
            <a:pPr algn="just"/>
            <a:r>
              <a:rPr lang="en-US" sz="2000" b="1" i="1" dirty="0" err="1">
                <a:solidFill>
                  <a:srgbClr val="FF0000"/>
                </a:solidFill>
                <a:latin typeface="Times New Roman" panose="02020603050405020304" pitchFamily="18" charset="0"/>
                <a:ea typeface="Calibri" panose="020F0502020204030204" pitchFamily="34" charset="0"/>
              </a:rPr>
              <a:t>Bốn</a:t>
            </a:r>
            <a:r>
              <a:rPr lang="en-US" sz="2000" b="1" i="1" dirty="0">
                <a:solidFill>
                  <a:srgbClr val="FF0000"/>
                </a:solidFill>
                <a:latin typeface="Times New Roman" panose="02020603050405020304" pitchFamily="18" charset="0"/>
                <a:ea typeface="Calibri" panose="020F0502020204030204" pitchFamily="34" charset="0"/>
              </a:rPr>
              <a:t>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chemeClr val="accent5">
                    <a:lumMod val="10000"/>
                  </a:schemeClr>
                </a:solidFill>
                <a:latin typeface="Times New Roman" panose="02020603050405020304" pitchFamily="18" charset="0"/>
                <a:ea typeface="Calibri" panose="020F0502020204030204" pitchFamily="34" charset="0"/>
              </a:rPr>
              <a:t>, </a:t>
            </a:r>
            <a:r>
              <a:rPr lang="vi-VN" sz="2000" b="1" dirty="0">
                <a:solidFill>
                  <a:schemeClr val="accent5">
                    <a:lumMod val="10000"/>
                  </a:schemeClr>
                </a:solidFill>
                <a:latin typeface="Times New Roman" panose="02020603050405020304" pitchFamily="18" charset="0"/>
                <a:ea typeface="Calibri" panose="020F0502020204030204" pitchFamily="34" charset="0"/>
              </a:rPr>
              <a:t>Ủy quyền bằng văn bản cho người khác thực hiện </a:t>
            </a:r>
            <a:r>
              <a:rPr lang="en-US" sz="2000" b="1" dirty="0">
                <a:solidFill>
                  <a:schemeClr val="accent5">
                    <a:lumMod val="10000"/>
                  </a:schemeClr>
                </a:solidFill>
                <a:latin typeface="Times New Roman" panose="02020603050405020304" pitchFamily="18" charset="0"/>
                <a:ea typeface="Calibri" panose="020F0502020204030204" pitchFamily="34" charset="0"/>
              </a:rPr>
              <a:t>BHXH</a:t>
            </a:r>
            <a:r>
              <a:rPr lang="vi-VN" sz="2000" b="1" dirty="0">
                <a:solidFill>
                  <a:schemeClr val="accent5">
                    <a:lumMod val="10000"/>
                  </a:schemeClr>
                </a:solidFill>
                <a:latin typeface="Times New Roman" panose="02020603050405020304" pitchFamily="18" charset="0"/>
                <a:ea typeface="Calibri" panose="020F0502020204030204" pitchFamily="34" charset="0"/>
              </a:rPr>
              <a:t>. Trường hợp ủy quyền nhận lương hưu, trợ cấp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và chế độ khác theo quy định của Luật này thì văn bản ủy quyền có hiệu lực tối đa là 12 tháng kể từ ngày xác lập việc ủy quyền. Văn bản ủy quyền phải được chứng thực theo quy định của pháp luật về chứng thực;</a:t>
            </a:r>
            <a:endParaRPr lang="en-US" sz="2000" b="1" dirty="0">
              <a:solidFill>
                <a:schemeClr val="accent5">
                  <a:lumMod val="10000"/>
                </a:schemeClr>
              </a:solidFill>
            </a:endParaRPr>
          </a:p>
        </p:txBody>
      </p:sp>
      <p:sp>
        <p:nvSpPr>
          <p:cNvPr id="9" name="Rectangle 8"/>
          <p:cNvSpPr/>
          <p:nvPr/>
        </p:nvSpPr>
        <p:spPr>
          <a:xfrm>
            <a:off x="2285997" y="66646"/>
            <a:ext cx="6372225" cy="430887"/>
          </a:xfrm>
          <a:prstGeom prst="rect">
            <a:avLst/>
          </a:prstGeom>
        </p:spPr>
        <p:txBody>
          <a:bodyPr wrap="square">
            <a:spAutoFit/>
          </a:bodyPr>
          <a:lstStyle/>
          <a:p>
            <a:pPr algn="just"/>
            <a:r>
              <a:rPr lang="en-US" sz="2200" b="1" dirty="0">
                <a:solidFill>
                  <a:srgbClr val="0000CC"/>
                </a:solidFill>
                <a:latin typeface="Times New Roman" panose="02020603050405020304" pitchFamily="18" charset="0"/>
                <a:ea typeface="Calibri" panose="020F0502020204030204" pitchFamily="34" charset="0"/>
              </a:rPr>
              <a:t>8.1. </a:t>
            </a:r>
            <a:r>
              <a:rPr lang="en-US" sz="2200" b="1" dirty="0" err="1">
                <a:solidFill>
                  <a:srgbClr val="0000CC"/>
                </a:solidFill>
                <a:latin typeface="Times New Roman" panose="02020603050405020304" pitchFamily="18" charset="0"/>
                <a:ea typeface="Calibri" panose="020F0502020204030204" pitchFamily="34" charset="0"/>
              </a:rPr>
              <a:t>Quyền</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của</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người</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thụ</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hưởng</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tt</a:t>
            </a:r>
            <a:r>
              <a:rPr lang="en-US" sz="2200" b="1" dirty="0">
                <a:solidFill>
                  <a:srgbClr val="0000CC"/>
                </a:solidFill>
                <a:latin typeface="Times New Roman" panose="02020603050405020304" pitchFamily="18" charset="0"/>
                <a:ea typeface="Calibri" panose="020F0502020204030204" pitchFamily="34" charset="0"/>
              </a:rPr>
              <a:t>)</a:t>
            </a:r>
            <a:r>
              <a:rPr lang="en-US" sz="2200" b="1" dirty="0">
                <a:solidFill>
                  <a:srgbClr val="0000CC"/>
                </a:solidFill>
                <a:latin typeface="Times New Roman" panose="02020603050405020304" pitchFamily="18" charset="0"/>
                <a:ea typeface="Times New Roman" panose="02020603050405020304" pitchFamily="18" charset="0"/>
              </a:rPr>
              <a:t>:</a:t>
            </a:r>
            <a:endParaRPr lang="en-US" sz="2200" b="1" dirty="0">
              <a:solidFill>
                <a:srgbClr val="0000CC"/>
              </a:solidFill>
            </a:endParaRPr>
          </a:p>
        </p:txBody>
      </p:sp>
    </p:spTree>
    <p:extLst>
      <p:ext uri="{BB962C8B-B14F-4D97-AF65-F5344CB8AC3E}">
        <p14:creationId xmlns:p14="http://schemas.microsoft.com/office/powerpoint/2010/main" val="2435190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biệt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hơn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thụ</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hưởng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chế</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độ</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95676" y="-165427"/>
            <a:ext cx="1691150" cy="1032271"/>
          </a:xfrm>
        </p:spPr>
        <p:txBody>
          <a:bodyPr/>
          <a:lstStyle/>
          <a:p>
            <a:pPr marL="0" lvl="0" indent="0" algn="ctr" rtl="0">
              <a:spcBef>
                <a:spcPts val="0"/>
              </a:spcBef>
              <a:spcAft>
                <a:spcPts val="0"/>
              </a:spcAft>
              <a:buNone/>
            </a:pPr>
            <a:r>
              <a:rPr lang="en" sz="6000" dirty="0">
                <a:solidFill>
                  <a:schemeClr val="bg1"/>
                </a:solidFill>
              </a:rPr>
              <a:t>8</a:t>
            </a:r>
          </a:p>
          <a:p>
            <a:pPr marL="0" lvl="0" indent="0" algn="ctr" rtl="0">
              <a:spcBef>
                <a:spcPts val="0"/>
              </a:spcBef>
              <a:spcAft>
                <a:spcPts val="0"/>
              </a:spcAft>
              <a:buNone/>
            </a:pPr>
            <a:endParaRPr lang="en" sz="6600" dirty="0">
              <a:solidFill>
                <a:srgbClr val="0000CC"/>
              </a:solidFill>
            </a:endParaRPr>
          </a:p>
        </p:txBody>
      </p:sp>
      <p:sp>
        <p:nvSpPr>
          <p:cNvPr id="9" name="Rectangle 8"/>
          <p:cNvSpPr/>
          <p:nvPr/>
        </p:nvSpPr>
        <p:spPr>
          <a:xfrm>
            <a:off x="2285997" y="66646"/>
            <a:ext cx="6372225" cy="430887"/>
          </a:xfrm>
          <a:prstGeom prst="rect">
            <a:avLst/>
          </a:prstGeom>
        </p:spPr>
        <p:txBody>
          <a:bodyPr wrap="square">
            <a:spAutoFit/>
          </a:bodyPr>
          <a:lstStyle/>
          <a:p>
            <a:pPr algn="just"/>
            <a:r>
              <a:rPr lang="en-US" sz="2200" b="1" dirty="0">
                <a:solidFill>
                  <a:srgbClr val="0000CC"/>
                </a:solidFill>
                <a:latin typeface="Times New Roman" panose="02020603050405020304" pitchFamily="18" charset="0"/>
                <a:ea typeface="Calibri" panose="020F0502020204030204" pitchFamily="34" charset="0"/>
              </a:rPr>
              <a:t>8.1. </a:t>
            </a:r>
            <a:r>
              <a:rPr lang="en-US" sz="2200" b="1" dirty="0" err="1">
                <a:solidFill>
                  <a:srgbClr val="0000CC"/>
                </a:solidFill>
                <a:latin typeface="Times New Roman" panose="02020603050405020304" pitchFamily="18" charset="0"/>
                <a:ea typeface="Calibri" panose="020F0502020204030204" pitchFamily="34" charset="0"/>
              </a:rPr>
              <a:t>Quyền</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của</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người</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thụ</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hưởng</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tt</a:t>
            </a:r>
            <a:r>
              <a:rPr lang="en-US" sz="2200" b="1" dirty="0">
                <a:solidFill>
                  <a:srgbClr val="0000CC"/>
                </a:solidFill>
                <a:latin typeface="Times New Roman" panose="02020603050405020304" pitchFamily="18" charset="0"/>
                <a:ea typeface="Calibri" panose="020F0502020204030204" pitchFamily="34" charset="0"/>
              </a:rPr>
              <a:t>)</a:t>
            </a:r>
            <a:r>
              <a:rPr lang="en-US" sz="2200" b="1" dirty="0">
                <a:solidFill>
                  <a:srgbClr val="0000CC"/>
                </a:solidFill>
                <a:latin typeface="Times New Roman" panose="02020603050405020304" pitchFamily="18" charset="0"/>
                <a:ea typeface="Times New Roman" panose="02020603050405020304" pitchFamily="18" charset="0"/>
              </a:rPr>
              <a:t>:</a:t>
            </a:r>
            <a:endParaRPr lang="en-US" sz="2200" b="1" dirty="0">
              <a:solidFill>
                <a:srgbClr val="0000CC"/>
              </a:solidFill>
            </a:endParaRPr>
          </a:p>
        </p:txBody>
      </p:sp>
      <p:sp>
        <p:nvSpPr>
          <p:cNvPr id="2" name="Rectangle 1"/>
          <p:cNvSpPr/>
          <p:nvPr/>
        </p:nvSpPr>
        <p:spPr>
          <a:xfrm>
            <a:off x="2122570" y="866844"/>
            <a:ext cx="6699078" cy="1323439"/>
          </a:xfrm>
          <a:prstGeom prst="rect">
            <a:avLst/>
          </a:prstGeom>
        </p:spPr>
        <p:txBody>
          <a:bodyPr wrap="square">
            <a:spAutoFit/>
          </a:bodyPr>
          <a:lstStyle/>
          <a:p>
            <a:pPr algn="just"/>
            <a:r>
              <a:rPr lang="en-US" sz="2000" b="1" i="1" dirty="0" err="1">
                <a:solidFill>
                  <a:srgbClr val="FF0000"/>
                </a:solidFill>
                <a:latin typeface="Times New Roman" panose="02020603050405020304" pitchFamily="18" charset="0"/>
                <a:ea typeface="Calibri" panose="020F0502020204030204" pitchFamily="34" charset="0"/>
              </a:rPr>
              <a:t>Năm</a:t>
            </a:r>
            <a:r>
              <a:rPr lang="en-US" sz="2000" b="1" i="1" dirty="0">
                <a:solidFill>
                  <a:srgbClr val="FF0000"/>
                </a:solidFill>
                <a:latin typeface="Times New Roman" panose="02020603050405020304" pitchFamily="18" charset="0"/>
                <a:ea typeface="Calibri" panose="020F0502020204030204" pitchFamily="34" charset="0"/>
              </a:rPr>
              <a:t>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 </a:t>
            </a:r>
            <a:r>
              <a:rPr lang="vi-VN" sz="2000" b="1" dirty="0">
                <a:solidFill>
                  <a:schemeClr val="accent4">
                    <a:lumMod val="10000"/>
                  </a:schemeClr>
                </a:solidFill>
                <a:latin typeface="Times New Roman" panose="02020603050405020304" pitchFamily="18" charset="0"/>
                <a:ea typeface="Calibri" panose="020F0502020204030204" pitchFamily="34" charset="0"/>
              </a:rPr>
              <a:t>Đối với người từ đủ 80 tuổi trở lên nếu có nhu cầu thì được cơ quan </a:t>
            </a:r>
            <a:r>
              <a:rPr lang="en-US" sz="2000" b="1" dirty="0">
                <a:solidFill>
                  <a:schemeClr val="accent4">
                    <a:lumMod val="10000"/>
                  </a:schemeClr>
                </a:solidFill>
                <a:latin typeface="Times New Roman" panose="02020603050405020304" pitchFamily="18" charset="0"/>
                <a:ea typeface="Calibri" panose="020F0502020204030204" pitchFamily="34" charset="0"/>
              </a:rPr>
              <a:t>BHXH </a:t>
            </a:r>
            <a:r>
              <a:rPr lang="vi-VN" sz="2000" b="1" dirty="0">
                <a:solidFill>
                  <a:schemeClr val="accent4">
                    <a:lumMod val="10000"/>
                  </a:schemeClr>
                </a:solidFill>
                <a:latin typeface="Times New Roman" panose="02020603050405020304" pitchFamily="18" charset="0"/>
                <a:ea typeface="Calibri" panose="020F0502020204030204" pitchFamily="34" charset="0"/>
              </a:rPr>
              <a:t>hoặc tổ chức dịch vụ được cơ quan </a:t>
            </a:r>
            <a:r>
              <a:rPr lang="en-US" sz="2000" b="1" dirty="0">
                <a:solidFill>
                  <a:schemeClr val="accent4">
                    <a:lumMod val="10000"/>
                  </a:schemeClr>
                </a:solidFill>
                <a:latin typeface="Times New Roman" panose="02020603050405020304" pitchFamily="18" charset="0"/>
                <a:ea typeface="Calibri" panose="020F0502020204030204" pitchFamily="34" charset="0"/>
              </a:rPr>
              <a:t>BHXH </a:t>
            </a:r>
            <a:r>
              <a:rPr lang="vi-VN" sz="2000" b="1" dirty="0">
                <a:solidFill>
                  <a:schemeClr val="accent4">
                    <a:lumMod val="10000"/>
                  </a:schemeClr>
                </a:solidFill>
                <a:latin typeface="Times New Roman" panose="02020603050405020304" pitchFamily="18" charset="0"/>
                <a:ea typeface="Calibri" panose="020F0502020204030204" pitchFamily="34" charset="0"/>
              </a:rPr>
              <a:t>ủy quyền thực hiện việc chi trả lương hưu, trợ cấp </a:t>
            </a:r>
            <a:r>
              <a:rPr lang="en-US" sz="2000" b="1" dirty="0">
                <a:solidFill>
                  <a:schemeClr val="accent4">
                    <a:lumMod val="10000"/>
                  </a:schemeClr>
                </a:solidFill>
                <a:latin typeface="Times New Roman" panose="02020603050405020304" pitchFamily="18" charset="0"/>
                <a:ea typeface="Calibri" panose="020F0502020204030204" pitchFamily="34" charset="0"/>
              </a:rPr>
              <a:t>BHXH </a:t>
            </a:r>
            <a:r>
              <a:rPr lang="vi-VN" sz="2000" b="1" dirty="0">
                <a:solidFill>
                  <a:schemeClr val="accent4">
                    <a:lumMod val="10000"/>
                  </a:schemeClr>
                </a:solidFill>
                <a:latin typeface="Times New Roman" panose="02020603050405020304" pitchFamily="18" charset="0"/>
                <a:ea typeface="Calibri" panose="020F0502020204030204" pitchFamily="34" charset="0"/>
              </a:rPr>
              <a:t>tại nơi cư trú trên lãnh thổ Việt Nam;</a:t>
            </a:r>
            <a:endParaRPr lang="en-US" sz="2000" b="1" dirty="0">
              <a:solidFill>
                <a:schemeClr val="accent4">
                  <a:lumMod val="10000"/>
                </a:schemeClr>
              </a:solidFill>
              <a:latin typeface="Times New Roman" panose="02020603050405020304" pitchFamily="18" charset="0"/>
              <a:ea typeface="Calibri" panose="020F0502020204030204" pitchFamily="34" charset="0"/>
            </a:endParaRPr>
          </a:p>
        </p:txBody>
      </p:sp>
      <p:sp>
        <p:nvSpPr>
          <p:cNvPr id="5" name="Rectangle 4"/>
          <p:cNvSpPr/>
          <p:nvPr/>
        </p:nvSpPr>
        <p:spPr>
          <a:xfrm>
            <a:off x="2201798" y="2667979"/>
            <a:ext cx="6657980" cy="707886"/>
          </a:xfrm>
          <a:prstGeom prst="rect">
            <a:avLst/>
          </a:prstGeom>
        </p:spPr>
        <p:txBody>
          <a:bodyPr wrap="square">
            <a:spAutoFit/>
          </a:bodyPr>
          <a:lstStyle/>
          <a:p>
            <a:r>
              <a:rPr lang="en-US" sz="2000" b="1" i="1" spc="-40" dirty="0" err="1">
                <a:solidFill>
                  <a:srgbClr val="FF0000"/>
                </a:solidFill>
                <a:latin typeface="Times New Roman" panose="02020603050405020304" pitchFamily="18" charset="0"/>
                <a:ea typeface="Calibri" panose="020F0502020204030204" pitchFamily="34" charset="0"/>
              </a:rPr>
              <a:t>Sáu</a:t>
            </a:r>
            <a:r>
              <a:rPr lang="en-US" sz="2000" b="1" i="1" spc="-40" dirty="0">
                <a:solidFill>
                  <a:srgbClr val="FF0000"/>
                </a:solidFill>
                <a:latin typeface="Times New Roman" panose="02020603050405020304" pitchFamily="18" charset="0"/>
                <a:ea typeface="Calibri" panose="020F0502020204030204" pitchFamily="34" charset="0"/>
              </a:rPr>
              <a:t> </a:t>
            </a:r>
            <a:r>
              <a:rPr lang="en-US" sz="2000" b="1" i="1" spc="-40" dirty="0" err="1">
                <a:solidFill>
                  <a:srgbClr val="FF0000"/>
                </a:solidFill>
                <a:latin typeface="Times New Roman" panose="02020603050405020304" pitchFamily="18" charset="0"/>
                <a:ea typeface="Calibri" panose="020F0502020204030204" pitchFamily="34" charset="0"/>
              </a:rPr>
              <a:t>là</a:t>
            </a:r>
            <a:r>
              <a:rPr lang="en-US" sz="2000" b="1" i="1" spc="-40" dirty="0">
                <a:solidFill>
                  <a:srgbClr val="FF0000"/>
                </a:solidFill>
                <a:latin typeface="Times New Roman" panose="02020603050405020304" pitchFamily="18" charset="0"/>
                <a:ea typeface="Calibri" panose="020F0502020204030204" pitchFamily="34" charset="0"/>
              </a:rPr>
              <a:t>, </a:t>
            </a:r>
            <a:r>
              <a:rPr lang="vi-VN" sz="2000" b="1" spc="-40" dirty="0">
                <a:solidFill>
                  <a:schemeClr val="accent4">
                    <a:lumMod val="10000"/>
                  </a:schemeClr>
                </a:solidFill>
                <a:latin typeface="Times New Roman" panose="02020603050405020304" pitchFamily="18" charset="0"/>
                <a:ea typeface="Calibri" panose="020F0502020204030204" pitchFamily="34" charset="0"/>
              </a:rPr>
              <a:t>Khiếu nại, tố cáo và khởi kiện về bảo hiểm xã hội theo quy định của pháp luật;</a:t>
            </a:r>
            <a:endParaRPr lang="en-US" sz="2000" b="1" dirty="0">
              <a:solidFill>
                <a:schemeClr val="accent4">
                  <a:lumMod val="10000"/>
                </a:schemeClr>
              </a:solidFill>
            </a:endParaRPr>
          </a:p>
        </p:txBody>
      </p:sp>
      <p:sp>
        <p:nvSpPr>
          <p:cNvPr id="6" name="Rectangle 5"/>
          <p:cNvSpPr/>
          <p:nvPr/>
        </p:nvSpPr>
        <p:spPr>
          <a:xfrm>
            <a:off x="2201798" y="3853561"/>
            <a:ext cx="6394042" cy="400110"/>
          </a:xfrm>
          <a:prstGeom prst="rect">
            <a:avLst/>
          </a:prstGeom>
        </p:spPr>
        <p:txBody>
          <a:bodyPr wrap="square">
            <a:spAutoFit/>
          </a:bodyPr>
          <a:lstStyle/>
          <a:p>
            <a:r>
              <a:rPr lang="en-US" sz="2000" b="1" i="1" dirty="0" err="1">
                <a:solidFill>
                  <a:srgbClr val="FF0000"/>
                </a:solidFill>
                <a:latin typeface="Times New Roman" panose="02020603050405020304" pitchFamily="18" charset="0"/>
                <a:ea typeface="Calibri" panose="020F0502020204030204" pitchFamily="34" charset="0"/>
              </a:rPr>
              <a:t>Bảy</a:t>
            </a:r>
            <a:r>
              <a:rPr lang="en-US" sz="2000" b="1" i="1" dirty="0">
                <a:solidFill>
                  <a:srgbClr val="FF0000"/>
                </a:solidFill>
                <a:latin typeface="Times New Roman" panose="02020603050405020304" pitchFamily="18" charset="0"/>
                <a:ea typeface="Calibri" panose="020F0502020204030204" pitchFamily="34" charset="0"/>
              </a:rPr>
              <a:t>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 </a:t>
            </a:r>
            <a:r>
              <a:rPr lang="vi-VN" sz="2000" b="1" dirty="0">
                <a:solidFill>
                  <a:schemeClr val="accent4">
                    <a:lumMod val="10000"/>
                  </a:schemeClr>
                </a:solidFill>
                <a:latin typeface="Times New Roman" panose="02020603050405020304" pitchFamily="18" charset="0"/>
                <a:ea typeface="Calibri" panose="020F0502020204030204" pitchFamily="34" charset="0"/>
              </a:rPr>
              <a:t>Từ chối hưởng chế độ </a:t>
            </a:r>
            <a:r>
              <a:rPr lang="en-US" sz="2000" b="1" dirty="0">
                <a:solidFill>
                  <a:schemeClr val="accent4">
                    <a:lumMod val="10000"/>
                  </a:schemeClr>
                </a:solidFill>
                <a:latin typeface="Times New Roman" panose="02020603050405020304" pitchFamily="18" charset="0"/>
                <a:ea typeface="Calibri" panose="020F0502020204030204" pitchFamily="34" charset="0"/>
              </a:rPr>
              <a:t>BHXH</a:t>
            </a:r>
            <a:r>
              <a:rPr lang="vi-VN" sz="2000" b="1" dirty="0">
                <a:solidFill>
                  <a:schemeClr val="accent4">
                    <a:lumMod val="10000"/>
                  </a:schemeClr>
                </a:solidFill>
                <a:latin typeface="Times New Roman" panose="02020603050405020304" pitchFamily="18" charset="0"/>
                <a:ea typeface="Calibri" panose="020F0502020204030204" pitchFamily="34" charset="0"/>
              </a:rPr>
              <a:t>.</a:t>
            </a:r>
            <a:endParaRPr lang="en-US" sz="2000" b="1" dirty="0">
              <a:solidFill>
                <a:schemeClr val="accent4">
                  <a:lumMod val="10000"/>
                </a:schemeClr>
              </a:solidFill>
            </a:endParaRPr>
          </a:p>
        </p:txBody>
      </p:sp>
    </p:spTree>
    <p:extLst>
      <p:ext uri="{BB962C8B-B14F-4D97-AF65-F5344CB8AC3E}">
        <p14:creationId xmlns:p14="http://schemas.microsoft.com/office/powerpoint/2010/main" val="38635576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biệt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hơn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tham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gia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quyền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thụ</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hưởng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chế</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độ</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8</a:t>
            </a:r>
          </a:p>
          <a:p>
            <a:pPr marL="0" lvl="0" indent="0" algn="ctr" rtl="0">
              <a:spcBef>
                <a:spcPts val="0"/>
              </a:spcBef>
              <a:spcAft>
                <a:spcPts val="0"/>
              </a:spcAft>
              <a:buNone/>
            </a:pPr>
            <a:endParaRPr lang="en" sz="6600" dirty="0">
              <a:solidFill>
                <a:schemeClr val="bg1"/>
              </a:solidFill>
            </a:endParaRPr>
          </a:p>
        </p:txBody>
      </p:sp>
      <p:sp>
        <p:nvSpPr>
          <p:cNvPr id="9" name="Rectangle 8"/>
          <p:cNvSpPr/>
          <p:nvPr/>
        </p:nvSpPr>
        <p:spPr>
          <a:xfrm>
            <a:off x="2285997" y="66646"/>
            <a:ext cx="6372225" cy="430887"/>
          </a:xfrm>
          <a:prstGeom prst="rect">
            <a:avLst/>
          </a:prstGeom>
        </p:spPr>
        <p:txBody>
          <a:bodyPr wrap="square">
            <a:spAutoFit/>
          </a:bodyPr>
          <a:lstStyle/>
          <a:p>
            <a:pPr algn="just"/>
            <a:r>
              <a:rPr lang="en-US" sz="2200" b="1" dirty="0">
                <a:solidFill>
                  <a:srgbClr val="0000CC"/>
                </a:solidFill>
                <a:latin typeface="Times New Roman" panose="02020603050405020304" pitchFamily="18" charset="0"/>
                <a:ea typeface="Calibri" panose="020F0502020204030204" pitchFamily="34" charset="0"/>
              </a:rPr>
              <a:t>8.2. </a:t>
            </a:r>
            <a:r>
              <a:rPr lang="en-US" sz="2200" b="1" dirty="0" err="1">
                <a:solidFill>
                  <a:srgbClr val="0000CC"/>
                </a:solidFill>
                <a:latin typeface="Times New Roman" panose="02020603050405020304" pitchFamily="18" charset="0"/>
                <a:ea typeface="Calibri" panose="020F0502020204030204" pitchFamily="34" charset="0"/>
              </a:rPr>
              <a:t>Trách</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nhiệm</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của</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người</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thụ</a:t>
            </a:r>
            <a:r>
              <a:rPr lang="en-US" sz="2200" b="1" dirty="0">
                <a:solidFill>
                  <a:srgbClr val="0000CC"/>
                </a:solidFill>
                <a:latin typeface="Times New Roman" panose="02020603050405020304" pitchFamily="18" charset="0"/>
                <a:ea typeface="Calibri" panose="020F0502020204030204" pitchFamily="34" charset="0"/>
              </a:rPr>
              <a:t> </a:t>
            </a:r>
            <a:r>
              <a:rPr lang="en-US" sz="2200" b="1" dirty="0" err="1">
                <a:solidFill>
                  <a:srgbClr val="0000CC"/>
                </a:solidFill>
                <a:latin typeface="Times New Roman" panose="02020603050405020304" pitchFamily="18" charset="0"/>
                <a:ea typeface="Calibri" panose="020F0502020204030204" pitchFamily="34" charset="0"/>
              </a:rPr>
              <a:t>hưởng</a:t>
            </a:r>
            <a:r>
              <a:rPr lang="en-US" sz="2200" b="1" dirty="0">
                <a:solidFill>
                  <a:srgbClr val="0000CC"/>
                </a:solidFill>
                <a:latin typeface="Times New Roman" panose="02020603050405020304" pitchFamily="18" charset="0"/>
                <a:ea typeface="Times New Roman" panose="02020603050405020304" pitchFamily="18" charset="0"/>
              </a:rPr>
              <a:t>:</a:t>
            </a:r>
            <a:endParaRPr lang="en-US" sz="2200" b="1" dirty="0">
              <a:solidFill>
                <a:srgbClr val="0000CC"/>
              </a:solidFill>
            </a:endParaRPr>
          </a:p>
        </p:txBody>
      </p:sp>
      <p:sp>
        <p:nvSpPr>
          <p:cNvPr id="3" name="Rectangle 2"/>
          <p:cNvSpPr/>
          <p:nvPr/>
        </p:nvSpPr>
        <p:spPr>
          <a:xfrm>
            <a:off x="2285996" y="659064"/>
            <a:ext cx="6515103" cy="1015663"/>
          </a:xfrm>
          <a:prstGeom prst="rect">
            <a:avLst/>
          </a:prstGeom>
        </p:spPr>
        <p:txBody>
          <a:bodyPr wrap="square">
            <a:spAutoFit/>
          </a:bodyPr>
          <a:lstStyle/>
          <a:p>
            <a:pPr algn="just"/>
            <a:r>
              <a:rPr lang="en-US" sz="2000" b="1" i="1" dirty="0" err="1">
                <a:solidFill>
                  <a:srgbClr val="FF0000"/>
                </a:solidFill>
                <a:latin typeface="Times New Roman" panose="02020603050405020304" pitchFamily="18" charset="0"/>
                <a:ea typeface="Calibri" panose="020F0502020204030204" pitchFamily="34" charset="0"/>
              </a:rPr>
              <a:t>Một</a:t>
            </a:r>
            <a:r>
              <a:rPr lang="en-US" sz="2000" b="1" i="1" dirty="0">
                <a:solidFill>
                  <a:srgbClr val="FF0000"/>
                </a:solidFill>
                <a:latin typeface="Times New Roman" panose="02020603050405020304" pitchFamily="18" charset="0"/>
                <a:ea typeface="Calibri" panose="020F0502020204030204" pitchFamily="34" charset="0"/>
              </a:rPr>
              <a:t>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a:t>
            </a:r>
            <a:r>
              <a:rPr lang="en-US" sz="2000" b="1" i="1" dirty="0">
                <a:solidFill>
                  <a:srgbClr val="0000CC"/>
                </a:solidFill>
                <a:latin typeface="Times New Roman" panose="02020603050405020304" pitchFamily="18" charset="0"/>
                <a:ea typeface="Calibri" panose="020F0502020204030204" pitchFamily="34" charset="0"/>
              </a:rPr>
              <a:t> </a:t>
            </a:r>
            <a:r>
              <a:rPr lang="vi-VN" sz="2000" b="1" dirty="0">
                <a:solidFill>
                  <a:schemeClr val="accent5">
                    <a:lumMod val="10000"/>
                  </a:schemeClr>
                </a:solidFill>
                <a:latin typeface="Times New Roman" panose="02020603050405020304" pitchFamily="18" charset="0"/>
                <a:ea typeface="Calibri" panose="020F0502020204030204" pitchFamily="34" charset="0"/>
              </a:rPr>
              <a:t>Thực hiện các quy định về trình tự, thủ tục, quy định khác về hưởng chế độ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theo quy định của Luật này và quy định khác của pháp luật có liên quan;</a:t>
            </a:r>
            <a:endParaRPr lang="en-US" sz="2000" b="1" dirty="0">
              <a:solidFill>
                <a:schemeClr val="accent5">
                  <a:lumMod val="10000"/>
                </a:schemeClr>
              </a:solidFill>
              <a:latin typeface="Times New Roman" panose="02020603050405020304" pitchFamily="18" charset="0"/>
              <a:ea typeface="Calibri" panose="020F0502020204030204" pitchFamily="34" charset="0"/>
            </a:endParaRPr>
          </a:p>
        </p:txBody>
      </p:sp>
      <p:sp>
        <p:nvSpPr>
          <p:cNvPr id="4" name="Rectangle 3"/>
          <p:cNvSpPr/>
          <p:nvPr/>
        </p:nvSpPr>
        <p:spPr>
          <a:xfrm>
            <a:off x="2285996" y="1836258"/>
            <a:ext cx="6515103" cy="1015663"/>
          </a:xfrm>
          <a:prstGeom prst="rect">
            <a:avLst/>
          </a:prstGeom>
        </p:spPr>
        <p:txBody>
          <a:bodyPr wrap="square">
            <a:spAutoFit/>
          </a:bodyPr>
          <a:lstStyle/>
          <a:p>
            <a:pPr algn="just"/>
            <a:r>
              <a:rPr lang="en-US" sz="2000" b="1" i="1" dirty="0">
                <a:solidFill>
                  <a:srgbClr val="FF0000"/>
                </a:solidFill>
                <a:latin typeface="Times New Roman" panose="02020603050405020304" pitchFamily="18" charset="0"/>
                <a:ea typeface="Calibri" panose="020F0502020204030204" pitchFamily="34" charset="0"/>
              </a:rPr>
              <a:t>Hai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 </a:t>
            </a:r>
            <a:r>
              <a:rPr lang="vi-VN" sz="2000" b="1" dirty="0">
                <a:solidFill>
                  <a:schemeClr val="accent5">
                    <a:lumMod val="10000"/>
                  </a:schemeClr>
                </a:solidFill>
                <a:latin typeface="Times New Roman" panose="02020603050405020304" pitchFamily="18" charset="0"/>
                <a:ea typeface="Calibri" panose="020F0502020204030204" pitchFamily="34" charset="0"/>
              </a:rPr>
              <a:t>Hoàn trả tiền hưởng chế độ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khi có quyết định của cơ quan có thẩm quyền xác định việc hưởng không đúng quy định;</a:t>
            </a:r>
            <a:endParaRPr lang="en-US" sz="2000" b="1" dirty="0">
              <a:solidFill>
                <a:schemeClr val="accent5">
                  <a:lumMod val="10000"/>
                </a:schemeClr>
              </a:solidFill>
            </a:endParaRPr>
          </a:p>
        </p:txBody>
      </p:sp>
      <p:sp>
        <p:nvSpPr>
          <p:cNvPr id="7" name="Rectangle 6"/>
          <p:cNvSpPr/>
          <p:nvPr/>
        </p:nvSpPr>
        <p:spPr>
          <a:xfrm>
            <a:off x="2286000" y="2943588"/>
            <a:ext cx="6515099" cy="1631216"/>
          </a:xfrm>
          <a:prstGeom prst="rect">
            <a:avLst/>
          </a:prstGeom>
        </p:spPr>
        <p:txBody>
          <a:bodyPr wrap="square">
            <a:spAutoFit/>
          </a:bodyPr>
          <a:lstStyle/>
          <a:p>
            <a:pPr algn="just"/>
            <a:r>
              <a:rPr lang="en-US" sz="2000" b="1" i="1" dirty="0">
                <a:solidFill>
                  <a:srgbClr val="FF0000"/>
                </a:solidFill>
                <a:latin typeface="Times New Roman" panose="02020603050405020304" pitchFamily="18" charset="0"/>
                <a:ea typeface="Calibri" panose="020F0502020204030204" pitchFamily="34" charset="0"/>
              </a:rPr>
              <a:t>Ba </a:t>
            </a:r>
            <a:r>
              <a:rPr lang="en-US" sz="2000" b="1" i="1" dirty="0" err="1">
                <a:solidFill>
                  <a:srgbClr val="FF0000"/>
                </a:solidFill>
                <a:latin typeface="Times New Roman" panose="02020603050405020304" pitchFamily="18" charset="0"/>
                <a:ea typeface="Calibri" panose="020F0502020204030204" pitchFamily="34" charset="0"/>
              </a:rPr>
              <a:t>là</a:t>
            </a:r>
            <a:r>
              <a:rPr lang="en-US" sz="2000" b="1" i="1" dirty="0">
                <a:solidFill>
                  <a:srgbClr val="FF0000"/>
                </a:solidFill>
                <a:latin typeface="Times New Roman" panose="02020603050405020304" pitchFamily="18" charset="0"/>
                <a:ea typeface="Calibri" panose="020F0502020204030204" pitchFamily="34" charset="0"/>
              </a:rPr>
              <a:t>, </a:t>
            </a:r>
            <a:r>
              <a:rPr lang="vi-VN" sz="2000" b="1" dirty="0">
                <a:solidFill>
                  <a:schemeClr val="accent5">
                    <a:lumMod val="10000"/>
                  </a:schemeClr>
                </a:solidFill>
                <a:latin typeface="Times New Roman" panose="02020603050405020304" pitchFamily="18" charset="0"/>
                <a:ea typeface="Calibri" panose="020F0502020204030204" pitchFamily="34" charset="0"/>
              </a:rPr>
              <a:t>Định kỳ hằng năm, người thụ hưởng chế độ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qua tài khoản cá nhân mở tại ngân hàng có trách nhiệm phối hợp với cơ quan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hoặc tổ chức dịch vụ được cơ quan </a:t>
            </a:r>
            <a:r>
              <a:rPr lang="en-US" sz="2000" b="1" dirty="0">
                <a:solidFill>
                  <a:schemeClr val="accent5">
                    <a:lumMod val="10000"/>
                  </a:schemeClr>
                </a:solidFill>
                <a:latin typeface="Times New Roman" panose="02020603050405020304" pitchFamily="18" charset="0"/>
                <a:ea typeface="Calibri" panose="020F0502020204030204" pitchFamily="34"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rPr>
              <a:t>ủy quyền để thực hiện việc xác minh thông tin đủ điều kiện thụ hưởng chế độ </a:t>
            </a:r>
            <a:r>
              <a:rPr lang="en-US" sz="2000" b="1" dirty="0">
                <a:solidFill>
                  <a:schemeClr val="accent5">
                    <a:lumMod val="10000"/>
                  </a:schemeClr>
                </a:solidFill>
                <a:latin typeface="Times New Roman" panose="02020603050405020304" pitchFamily="18" charset="0"/>
                <a:ea typeface="Calibri" panose="020F0502020204030204" pitchFamily="34" charset="0"/>
              </a:rPr>
              <a:t>BHXH</a:t>
            </a:r>
            <a:r>
              <a:rPr lang="vi-VN" sz="2000" b="1" dirty="0">
                <a:solidFill>
                  <a:schemeClr val="accent5">
                    <a:lumMod val="10000"/>
                  </a:schemeClr>
                </a:solidFill>
                <a:latin typeface="Times New Roman" panose="02020603050405020304" pitchFamily="18" charset="0"/>
                <a:ea typeface="Calibri" panose="020F0502020204030204" pitchFamily="34" charset="0"/>
              </a:rPr>
              <a:t>.</a:t>
            </a:r>
            <a:endParaRPr lang="en-US" sz="2000" b="1" dirty="0">
              <a:solidFill>
                <a:schemeClr val="accent5">
                  <a:lumMod val="10000"/>
                </a:schemeClr>
              </a:solidFill>
            </a:endParaRPr>
          </a:p>
        </p:txBody>
      </p:sp>
    </p:spTree>
    <p:extLst>
      <p:ext uri="{BB962C8B-B14F-4D97-AF65-F5344CB8AC3E}">
        <p14:creationId xmlns:p14="http://schemas.microsoft.com/office/powerpoint/2010/main" val="268863764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br>
              <a:rPr lang="en-US" sz="2100"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Bổ</a:t>
            </a:r>
            <a:r>
              <a:rPr lang="en-US" sz="2100" dirty="0">
                <a:solidFill>
                  <a:srgbClr val="0000CC"/>
                </a:solidFill>
                <a:latin typeface="Times New Roman" panose="02020603050405020304" pitchFamily="18" charset="0"/>
                <a:cs typeface="Times New Roman" panose="02020603050405020304" pitchFamily="18" charset="0"/>
              </a:rPr>
              <a:t> sung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của</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người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sử</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dụng</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lao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động</a:t>
            </a:r>
            <a:endParaRPr lang="en-US" sz="2100" dirty="0">
              <a:solidFill>
                <a:srgbClr val="0000CC"/>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9</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547991" y="654039"/>
            <a:ext cx="6307251" cy="1708160"/>
          </a:xfrm>
          <a:prstGeom prst="rect">
            <a:avLst/>
          </a:prstGeom>
        </p:spPr>
        <p:txBody>
          <a:bodyPr wrap="square">
            <a:spAutoFit/>
          </a:bodyPr>
          <a:lstStyle/>
          <a:p>
            <a:pPr algn="just"/>
            <a:r>
              <a:rPr lang="en-US" sz="2100" b="1" dirty="0">
                <a:solidFill>
                  <a:schemeClr val="accent4">
                    <a:lumMod val="10000"/>
                  </a:schemeClr>
                </a:solidFill>
                <a:latin typeface="Times New Roman" panose="02020603050405020304" pitchFamily="18" charset="0"/>
                <a:ea typeface="Calibri" panose="020F0502020204030204" pitchFamily="34" charset="0"/>
              </a:rPr>
              <a:t>- </a:t>
            </a:r>
            <a:r>
              <a:rPr lang="vi-VN" sz="2100" b="1" dirty="0">
                <a:solidFill>
                  <a:schemeClr val="accent4">
                    <a:lumMod val="10000"/>
                  </a:schemeClr>
                </a:solidFill>
                <a:latin typeface="Times New Roman" panose="02020603050405020304" pitchFamily="18" charset="0"/>
                <a:ea typeface="Calibri" panose="020F0502020204030204" pitchFamily="34" charset="0"/>
              </a:rPr>
              <a:t>Bồi thường cho </a:t>
            </a:r>
            <a:r>
              <a:rPr lang="en-US" sz="2100" b="1" dirty="0">
                <a:solidFill>
                  <a:schemeClr val="accent4">
                    <a:lumMod val="10000"/>
                  </a:schemeClr>
                </a:solidFill>
                <a:latin typeface="Times New Roman" panose="02020603050405020304" pitchFamily="18" charset="0"/>
                <a:ea typeface="Calibri" panose="020F0502020204030204" pitchFamily="34" charset="0"/>
              </a:rPr>
              <a:t>NLĐ </a:t>
            </a:r>
            <a:r>
              <a:rPr lang="vi-VN" sz="2100" b="1" dirty="0">
                <a:solidFill>
                  <a:schemeClr val="accent4">
                    <a:lumMod val="10000"/>
                  </a:schemeClr>
                </a:solidFill>
                <a:latin typeface="Times New Roman" panose="02020603050405020304" pitchFamily="18" charset="0"/>
                <a:ea typeface="Calibri" panose="020F0502020204030204" pitchFamily="34" charset="0"/>
              </a:rPr>
              <a:t>theo quy định của pháp luật nếu không thực hiện hoặc thực hiện không đầy đủ trách nhiệm đóng </a:t>
            </a:r>
            <a:r>
              <a:rPr lang="en-US" sz="2100" b="1" dirty="0">
                <a:solidFill>
                  <a:schemeClr val="accent4">
                    <a:lumMod val="10000"/>
                  </a:schemeClr>
                </a:solidFill>
                <a:latin typeface="Times New Roman" panose="02020603050405020304" pitchFamily="18" charset="0"/>
                <a:ea typeface="Calibri" panose="020F0502020204030204" pitchFamily="34" charset="0"/>
              </a:rPr>
              <a:t>BHXH </a:t>
            </a:r>
            <a:r>
              <a:rPr lang="vi-VN" sz="2100" b="1" dirty="0">
                <a:solidFill>
                  <a:schemeClr val="accent4">
                    <a:lumMod val="10000"/>
                  </a:schemeClr>
                </a:solidFill>
                <a:latin typeface="Times New Roman" panose="02020603050405020304" pitchFamily="18" charset="0"/>
                <a:ea typeface="Calibri" panose="020F0502020204030204" pitchFamily="34" charset="0"/>
              </a:rPr>
              <a:t>bắt buộc theo quy định của Luật này mà gây thiệt hại đến quyền, lợi ích hợp pháp của </a:t>
            </a:r>
            <a:r>
              <a:rPr lang="en-US" sz="2100" b="1" dirty="0">
                <a:solidFill>
                  <a:schemeClr val="accent4">
                    <a:lumMod val="10000"/>
                  </a:schemeClr>
                </a:solidFill>
                <a:latin typeface="Times New Roman" panose="02020603050405020304" pitchFamily="18" charset="0"/>
                <a:ea typeface="Calibri" panose="020F0502020204030204" pitchFamily="34" charset="0"/>
              </a:rPr>
              <a:t>NLĐ</a:t>
            </a:r>
            <a:r>
              <a:rPr lang="vi-VN" sz="2100" b="1" dirty="0">
                <a:solidFill>
                  <a:schemeClr val="accent4">
                    <a:lumMod val="10000"/>
                  </a:schemeClr>
                </a:solidFill>
                <a:latin typeface="Times New Roman" panose="02020603050405020304" pitchFamily="18" charset="0"/>
                <a:ea typeface="Calibri" panose="020F0502020204030204" pitchFamily="34" charset="0"/>
              </a:rPr>
              <a:t>.</a:t>
            </a:r>
            <a:endParaRPr lang="en-US" sz="2100" b="1" dirty="0">
              <a:solidFill>
                <a:schemeClr val="accent4">
                  <a:lumMod val="10000"/>
                </a:schemeClr>
              </a:solidFill>
              <a:latin typeface="Times New Roman" panose="02020603050405020304" pitchFamily="18" charset="0"/>
              <a:ea typeface="Calibri" panose="020F0502020204030204" pitchFamily="34" charset="0"/>
            </a:endParaRPr>
          </a:p>
        </p:txBody>
      </p:sp>
      <p:sp>
        <p:nvSpPr>
          <p:cNvPr id="5" name="Rectangle 4"/>
          <p:cNvSpPr/>
          <p:nvPr/>
        </p:nvSpPr>
        <p:spPr>
          <a:xfrm>
            <a:off x="2547991" y="2897465"/>
            <a:ext cx="6307251" cy="1384995"/>
          </a:xfrm>
          <a:prstGeom prst="rect">
            <a:avLst/>
          </a:prstGeom>
        </p:spPr>
        <p:txBody>
          <a:bodyPr wrap="square">
            <a:spAutoFit/>
          </a:bodyPr>
          <a:lstStyle/>
          <a:p>
            <a:pPr algn="just"/>
            <a:r>
              <a:rPr lang="en-US" sz="2100" b="1" dirty="0">
                <a:solidFill>
                  <a:schemeClr val="accent4">
                    <a:lumMod val="10000"/>
                  </a:schemeClr>
                </a:solidFill>
                <a:latin typeface="Times New Roman" panose="02020603050405020304" pitchFamily="18" charset="0"/>
                <a:ea typeface="Calibri" panose="020F0502020204030204" pitchFamily="34" charset="0"/>
              </a:rPr>
              <a:t>- </a:t>
            </a:r>
            <a:r>
              <a:rPr lang="vi-VN" sz="2100" b="1" dirty="0">
                <a:solidFill>
                  <a:schemeClr val="accent4">
                    <a:lumMod val="10000"/>
                  </a:schemeClr>
                </a:solidFill>
                <a:latin typeface="Times New Roman" panose="02020603050405020304" pitchFamily="18" charset="0"/>
                <a:ea typeface="Calibri" panose="020F0502020204030204" pitchFamily="34" charset="0"/>
              </a:rPr>
              <a:t>Phối hợp, tạo điều kiện để cơ quan </a:t>
            </a:r>
            <a:r>
              <a:rPr lang="en-US" sz="2100" b="1" dirty="0">
                <a:solidFill>
                  <a:schemeClr val="accent4">
                    <a:lumMod val="10000"/>
                  </a:schemeClr>
                </a:solidFill>
                <a:latin typeface="Times New Roman" panose="02020603050405020304" pitchFamily="18" charset="0"/>
                <a:ea typeface="Calibri" panose="020F0502020204030204" pitchFamily="34" charset="0"/>
              </a:rPr>
              <a:t>BHXH </a:t>
            </a:r>
            <a:r>
              <a:rPr lang="vi-VN" sz="2100" b="1" dirty="0">
                <a:solidFill>
                  <a:schemeClr val="accent4">
                    <a:lumMod val="10000"/>
                  </a:schemeClr>
                </a:solidFill>
                <a:latin typeface="Times New Roman" panose="02020603050405020304" pitchFamily="18" charset="0"/>
                <a:ea typeface="Calibri" panose="020F0502020204030204" pitchFamily="34" charset="0"/>
              </a:rPr>
              <a:t>thực hiện thu hồi số tiền </a:t>
            </a:r>
            <a:r>
              <a:rPr lang="en-US" sz="2100" b="1" dirty="0">
                <a:solidFill>
                  <a:schemeClr val="accent4">
                    <a:lumMod val="10000"/>
                  </a:schemeClr>
                </a:solidFill>
                <a:latin typeface="Times New Roman" panose="02020603050405020304" pitchFamily="18" charset="0"/>
                <a:ea typeface="Calibri" panose="020F0502020204030204" pitchFamily="34" charset="0"/>
              </a:rPr>
              <a:t>BHXH </a:t>
            </a:r>
            <a:r>
              <a:rPr lang="vi-VN" sz="2100" b="1" dirty="0">
                <a:solidFill>
                  <a:schemeClr val="accent4">
                    <a:lumMod val="10000"/>
                  </a:schemeClr>
                </a:solidFill>
                <a:latin typeface="Times New Roman" panose="02020603050405020304" pitchFamily="18" charset="0"/>
                <a:ea typeface="Calibri" panose="020F0502020204030204" pitchFamily="34" charset="0"/>
              </a:rPr>
              <a:t>hưởng không đúng quy định của người lao động khi có quyết định của cơ quan có thẩm quyền.</a:t>
            </a:r>
            <a:endParaRPr lang="en-US" sz="2100" b="1" dirty="0">
              <a:solidFill>
                <a:schemeClr val="accent4">
                  <a:lumMod val="10000"/>
                </a:schemeClr>
              </a:solidFill>
            </a:endParaRPr>
          </a:p>
        </p:txBody>
      </p:sp>
    </p:spTree>
    <p:extLst>
      <p:ext uri="{BB962C8B-B14F-4D97-AF65-F5344CB8AC3E}">
        <p14:creationId xmlns:p14="http://schemas.microsoft.com/office/powerpoint/2010/main" val="27551073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157169" y="234001"/>
            <a:ext cx="1925334" cy="4256397"/>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chi </a:t>
            </a:r>
            <a:r>
              <a:rPr lang="en-US" sz="2100" dirty="0" err="1">
                <a:solidFill>
                  <a:srgbClr val="0000CC"/>
                </a:solidFill>
                <a:latin typeface="Times New Roman" panose="02020603050405020304" pitchFamily="18" charset="0"/>
                <a:cs typeface="Times New Roman" panose="02020603050405020304" pitchFamily="18" charset="0"/>
              </a:rPr>
              <a:t>tiết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về</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khiếu</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nại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tố</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cáo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xử</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lý</a:t>
            </a:r>
            <a:r>
              <a:rPr lang="en-US" sz="2100" dirty="0">
                <a:solidFill>
                  <a:srgbClr val="0000CC"/>
                </a:solidFill>
                <a:latin typeface="Times New Roman" panose="02020603050405020304" pitchFamily="18" charset="0"/>
                <a:cs typeface="Times New Roman" panose="02020603050405020304" pitchFamily="18" charset="0"/>
              </a:rPr>
              <a:t> vi </a:t>
            </a:r>
            <a:r>
              <a:rPr lang="en-US" sz="2100" dirty="0" err="1">
                <a:solidFill>
                  <a:srgbClr val="0000CC"/>
                </a:solidFill>
                <a:latin typeface="Times New Roman" panose="02020603050405020304" pitchFamily="18" charset="0"/>
                <a:cs typeface="Times New Roman" panose="02020603050405020304" pitchFamily="18" charset="0"/>
              </a:rPr>
              <a:t>phạm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về</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10</a:t>
            </a:r>
          </a:p>
          <a:p>
            <a:pPr marL="0" lvl="0" indent="0" algn="ctr" rtl="0">
              <a:spcBef>
                <a:spcPts val="0"/>
              </a:spcBef>
              <a:spcAft>
                <a:spcPts val="0"/>
              </a:spcAft>
              <a:buNone/>
            </a:pPr>
            <a:endParaRPr lang="en" sz="6600" dirty="0">
              <a:solidFill>
                <a:schemeClr val="bg1"/>
              </a:solidFill>
            </a:endParaRPr>
          </a:p>
        </p:txBody>
      </p:sp>
      <p:sp>
        <p:nvSpPr>
          <p:cNvPr id="3" name="Rectangle 2"/>
          <p:cNvSpPr/>
          <p:nvPr/>
        </p:nvSpPr>
        <p:spPr>
          <a:xfrm>
            <a:off x="2130597" y="234001"/>
            <a:ext cx="6889219" cy="4985980"/>
          </a:xfrm>
          <a:prstGeom prst="rect">
            <a:avLst/>
          </a:prstGeom>
        </p:spPr>
        <p:txBody>
          <a:bodyPr wrap="square">
            <a:spAutoFit/>
          </a:bodyPr>
          <a:lstStyle/>
          <a:p>
            <a:pPr lvl="0" algn="just">
              <a:spcBef>
                <a:spcPts val="600"/>
              </a:spcBef>
              <a:spcAft>
                <a:spcPts val="600"/>
              </a:spcAft>
              <a:buFont typeface="Inter"/>
              <a:buChar char="-"/>
              <a:tabLst>
                <a:tab pos="105410" algn="l"/>
              </a:tabLst>
            </a:pP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Khiếu nại và giải quyết khiếu nại đối với quyết định hành chính, hành vi hành chính về </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 </a:t>
            </a:r>
            <a:r>
              <a:rPr lang="vi-VN"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 cơ quan hành chính nhà nước, cơ quan </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thẩm</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cơ</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quan</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nhà</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cơ</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s-E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quan</a:t>
            </a:r>
            <a:r>
              <a:rPr lang="es-E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vi-VN"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Khiếu nại và giải quyết khiếu nại đối với quyết định, hành vi về </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 </a:t>
            </a:r>
          </a:p>
          <a:p>
            <a:pPr lvl="0" algn="just">
              <a:spcBef>
                <a:spcPts val="600"/>
              </a:spcBef>
              <a:spcAft>
                <a:spcPts val="600"/>
              </a:spcAft>
              <a:buFont typeface="Inter"/>
              <a:buChar char="-"/>
              <a:tabLst>
                <a:tab pos="105410" algn="l"/>
              </a:tabLst>
            </a:pP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Thẩm</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khiếu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nại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nơi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Tòa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án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thẩm</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khiếu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nại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lần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hai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thủ</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trưởng</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BHXH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khiếu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nại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lần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đầu</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khởi</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kiện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Tòa</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án</a:t>
            </a:r>
            <a:r>
              <a:rPr lang="en-US" sz="1800" b="1" dirty="0">
                <a:solidFill>
                  <a:schemeClr val="accent4">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buFont typeface="Inter"/>
              <a:buChar char="-"/>
              <a:tabLst>
                <a:tab pos="105410" algn="l"/>
              </a:tabLst>
            </a:pPr>
            <a:r>
              <a:rPr lang="en-US"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Tố cáo, giải quyết tố cáo về </a:t>
            </a:r>
            <a:r>
              <a:rPr lang="en-US"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a:t>
            </a:r>
            <a:r>
              <a:rPr lang="vi-VN" sz="1800" b="1" spc="15"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Việc tố cáo, giải quyết tố cáo đối với hành vi vi phạm pháp luật trong việc thực hiện nhiệm vụ, công vụ về </a:t>
            </a:r>
            <a:r>
              <a:rPr lang="en-US" sz="1800" b="1" spc="15"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a:t>
            </a:r>
            <a:r>
              <a:rPr lang="vi-VN" sz="1800" b="1" spc="15"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và hành vi vi phạm pháp luật về quản lý nhà nước trong lĩnh vực </a:t>
            </a:r>
            <a:r>
              <a:rPr lang="en-US" sz="1800" b="1"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BHXH </a:t>
            </a:r>
            <a:r>
              <a:rPr lang="vi-VN" sz="1800" b="1" spc="15" dirty="0">
                <a:solidFill>
                  <a:schemeClr val="accent5">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được thực hiện theo quy định của pháp luật về tố cáo.</a:t>
            </a:r>
            <a:endParaRPr lang="en-US" sz="1800" b="1" dirty="0">
              <a:solidFill>
                <a:schemeClr val="accent5">
                  <a:lumMod val="10000"/>
                </a:schemeClr>
              </a:solidFill>
              <a:latin typeface="Calibri" panose="020F0502020204030204" pitchFamily="34" charset="0"/>
              <a:ea typeface="Times New Roman" panose="02020603050405020304" pitchFamily="18" charset="0"/>
              <a:cs typeface="Times New Roman" panose="02020603050405020304" pitchFamily="18" charset="0"/>
            </a:endParaRPr>
          </a:p>
          <a:p>
            <a:pPr lvl="0" algn="just">
              <a:spcBef>
                <a:spcPts val="600"/>
              </a:spcBef>
              <a:spcAft>
                <a:spcPts val="600"/>
              </a:spcAft>
              <a:buFont typeface="Inter"/>
              <a:buChar char="-"/>
              <a:tabLst>
                <a:tab pos="105410" algn="l"/>
              </a:tabLst>
            </a:pPr>
            <a:endParaRPr lang="en-US" sz="1800" b="1" dirty="0">
              <a:solidFill>
                <a:schemeClr val="accent4">
                  <a:lumMod val="1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03399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34001"/>
            <a:ext cx="2082503" cy="4256397"/>
          </a:xfrm>
          <a:prstGeom prst="rect">
            <a:avLst/>
          </a:prstGeom>
        </p:spPr>
        <p:txBody>
          <a:bodyPr spcFirstLastPara="1" wrap="square" lIns="91425" tIns="91425" rIns="91425" bIns="91425" anchor="t" anchorCtr="0">
            <a:noAutofit/>
          </a:bodyPr>
          <a:lstStyle/>
          <a:p>
            <a:pPr algn="ct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br>
              <a:rPr lang="en-US" sz="2100"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chi </a:t>
            </a:r>
            <a:r>
              <a:rPr lang="en-US" sz="2100" dirty="0" err="1">
                <a:solidFill>
                  <a:srgbClr val="0000CC"/>
                </a:solidFill>
                <a:latin typeface="Times New Roman" panose="02020603050405020304" pitchFamily="18" charset="0"/>
                <a:cs typeface="Times New Roman" panose="02020603050405020304" pitchFamily="18" charset="0"/>
              </a:rPr>
              <a:t>tiết</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về</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khiếu</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nại</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tố</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cáo</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xử</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lý</a:t>
            </a:r>
            <a:r>
              <a:rPr lang="en-US" sz="2100" dirty="0">
                <a:solidFill>
                  <a:srgbClr val="0000CC"/>
                </a:solidFill>
                <a:latin typeface="Times New Roman" panose="02020603050405020304" pitchFamily="18" charset="0"/>
                <a:cs typeface="Times New Roman" panose="02020603050405020304" pitchFamily="18" charset="0"/>
              </a:rPr>
              <a:t> vi </a:t>
            </a:r>
            <a:r>
              <a:rPr lang="en-US" sz="2100" dirty="0" err="1">
                <a:solidFill>
                  <a:srgbClr val="0000CC"/>
                </a:solidFill>
                <a:latin typeface="Times New Roman" panose="02020603050405020304" pitchFamily="18" charset="0"/>
                <a:cs typeface="Times New Roman" panose="02020603050405020304" pitchFamily="18" charset="0"/>
              </a:rPr>
              <a:t>phạm</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về</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9543"/>
            <a:ext cx="1691150" cy="1032271"/>
          </a:xfrm>
        </p:spPr>
        <p:txBody>
          <a:bodyPr/>
          <a:lstStyle/>
          <a:p>
            <a:pPr marL="0" lvl="0" indent="0" algn="ctr" rtl="0">
              <a:spcBef>
                <a:spcPts val="0"/>
              </a:spcBef>
              <a:spcAft>
                <a:spcPts val="0"/>
              </a:spcAft>
              <a:buNone/>
            </a:pPr>
            <a:r>
              <a:rPr lang="en" sz="6000" dirty="0">
                <a:solidFill>
                  <a:schemeClr val="bg1"/>
                </a:solidFill>
              </a:rPr>
              <a:t>10</a:t>
            </a:r>
          </a:p>
          <a:p>
            <a:pPr marL="0" lvl="0" indent="0" algn="ctr" rtl="0">
              <a:spcBef>
                <a:spcPts val="0"/>
              </a:spcBef>
              <a:spcAft>
                <a:spcPts val="0"/>
              </a:spcAft>
              <a:buNone/>
            </a:pPr>
            <a:endParaRPr lang="en" sz="6600" dirty="0">
              <a:solidFill>
                <a:schemeClr val="bg1"/>
              </a:solidFill>
            </a:endParaRPr>
          </a:p>
        </p:txBody>
      </p:sp>
      <p:sp>
        <p:nvSpPr>
          <p:cNvPr id="3" name="Rectangle 2"/>
          <p:cNvSpPr/>
          <p:nvPr/>
        </p:nvSpPr>
        <p:spPr>
          <a:xfrm>
            <a:off x="2393879" y="884871"/>
            <a:ext cx="6235770" cy="2400657"/>
          </a:xfrm>
          <a:prstGeom prst="rect">
            <a:avLst/>
          </a:prstGeom>
        </p:spPr>
        <p:txBody>
          <a:bodyPr wrap="square">
            <a:spAutoFit/>
          </a:bodyPr>
          <a:lstStyle/>
          <a:p>
            <a:pPr algn="just">
              <a:spcBef>
                <a:spcPts val="600"/>
              </a:spcBef>
              <a:spcAft>
                <a:spcPts val="600"/>
              </a:spcAft>
              <a:tabLst>
                <a:tab pos="105410" algn="l"/>
              </a:tabLst>
            </a:pPr>
            <a:r>
              <a:rPr lang="en-US"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vi-VN"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Cơ quan </a:t>
            </a:r>
            <a:r>
              <a:rPr lang="en-US"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có trách nhiệm giải quyết tố cáo đối với hành vi vi phạm pháp luật trong việc chấp hành quy định của pháp luật về </a:t>
            </a:r>
            <a:r>
              <a:rPr lang="en-US"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BHXH.</a:t>
            </a:r>
          </a:p>
          <a:p>
            <a:pPr algn="just">
              <a:spcBef>
                <a:spcPts val="600"/>
              </a:spcBef>
              <a:spcAft>
                <a:spcPts val="600"/>
              </a:spcAft>
            </a:pPr>
            <a:r>
              <a:rPr lang="en-US"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vi-VN"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 Chủ tịch Ủy ban nhân dân cấp tỉnh có trách nhiệm giải quyết tố cáo đối với hành vi vi phạm pháp luật của cơ quan, tổ chức, cá nhân trong việc chấp hành quy định của pháp luật về </a:t>
            </a:r>
            <a:r>
              <a:rPr lang="en-US"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BHXH </a:t>
            </a:r>
            <a:r>
              <a:rPr lang="vi-VN" sz="2000" b="1" dirty="0">
                <a:solidFill>
                  <a:schemeClr val="accent5">
                    <a:lumMod val="10000"/>
                  </a:schemeClr>
                </a:solidFill>
                <a:latin typeface="Times New Roman" panose="02020603050405020304" pitchFamily="18" charset="0"/>
                <a:ea typeface="Calibri" panose="020F0502020204030204" pitchFamily="34" charset="0"/>
                <a:cs typeface="Times New Roman" panose="02020603050405020304" pitchFamily="18" charset="0"/>
              </a:rPr>
              <a:t>trước năm 1995.</a:t>
            </a:r>
            <a:endParaRPr lang="en-US" sz="2000" b="1" dirty="0">
              <a:solidFill>
                <a:schemeClr val="accent5">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2145301"/>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241369"/>
            <a:ext cx="2092023" cy="2109149"/>
          </a:xfrm>
          <a:prstGeom prst="rect">
            <a:avLst/>
          </a:prstGeom>
        </p:spPr>
        <p:txBody>
          <a:bodyPr spcFirstLastPara="1" wrap="square" lIns="91425" tIns="91425" rIns="91425" bIns="91425" anchor="t" anchorCtr="0">
            <a:noAutofit/>
          </a:body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Thủ</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tục</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hành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chính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về</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37" name="Slide Number Placeholder 3"/>
          <p:cNvSpPr>
            <a:spLocks noGrp="1"/>
          </p:cNvSpPr>
          <p:nvPr>
            <p:ph type="sldNum" idx="12"/>
          </p:nvPr>
        </p:nvSpPr>
        <p:spPr>
          <a:xfrm>
            <a:off x="109075" y="-114299"/>
            <a:ext cx="1691150" cy="1156114"/>
          </a:xfrm>
        </p:spPr>
        <p:txBody>
          <a:bodyPr/>
          <a:lstStyle/>
          <a:p>
            <a:pPr marL="0" lvl="0" indent="0" algn="ctr" rtl="0">
              <a:spcBef>
                <a:spcPts val="0"/>
              </a:spcBef>
              <a:spcAft>
                <a:spcPts val="0"/>
              </a:spcAft>
              <a:buNone/>
            </a:pPr>
            <a:r>
              <a:rPr lang="en" sz="6000" dirty="0">
                <a:solidFill>
                  <a:schemeClr val="bg1"/>
                </a:solidFill>
              </a:rPr>
              <a:t>11</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189735" y="172506"/>
            <a:ext cx="6745213" cy="1384995"/>
          </a:xfrm>
          <a:prstGeom prst="rect">
            <a:avLst/>
          </a:prstGeom>
        </p:spPr>
        <p:txBody>
          <a:bodyPr wrap="square">
            <a:spAutoFit/>
          </a:bodyPr>
          <a:lstStyle/>
          <a:p>
            <a:pPr algn="just">
              <a:spcBef>
                <a:spcPts val="600"/>
              </a:spcBef>
              <a:spcAft>
                <a:spcPts val="600"/>
              </a:spcAft>
            </a:pP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Đơn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giản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hóa</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thủ</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tục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hành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chính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về</a:t>
            </a:r>
            <a:r>
              <a:rPr lang="en-US" sz="2100" b="1" dirty="0">
                <a:solidFill>
                  <a:schemeClr val="accent4">
                    <a:lumMod val="10000"/>
                  </a:schemeClr>
                </a:solidFill>
                <a:latin typeface="Times New Roman" panose="02020603050405020304" pitchFamily="18" charset="0"/>
                <a:ea typeface="Times New Roman" panose="02020603050405020304" pitchFamily="18" charset="0"/>
              </a:rPr>
              <a:t> BHXH,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giao</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dịch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điện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tử</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trong</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lĩnh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vực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BHXH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và</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về</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đánh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giá</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sự</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hài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lòng</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của</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người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dân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đối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với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việc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tổ</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chức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thực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hiện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chính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sách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chế</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độ</a:t>
            </a:r>
            <a:r>
              <a:rPr lang="en-US" sz="2100" b="1" dirty="0">
                <a:solidFill>
                  <a:schemeClr val="accent4">
                    <a:lumMod val="10000"/>
                  </a:schemeClr>
                </a:solidFill>
                <a:latin typeface="Times New Roman" panose="02020603050405020304" pitchFamily="18" charset="0"/>
                <a:ea typeface="Times New Roman" panose="02020603050405020304" pitchFamily="18" charset="0"/>
              </a:rPr>
              <a:t> BHXH.</a:t>
            </a:r>
            <a:endParaRPr lang="en-US" sz="2100" b="1" dirty="0">
              <a:solidFill>
                <a:schemeClr val="accent4">
                  <a:lumMod val="10000"/>
                </a:schemeClr>
              </a:solidFill>
            </a:endParaRPr>
          </a:p>
        </p:txBody>
      </p:sp>
      <p:sp>
        <p:nvSpPr>
          <p:cNvPr id="6" name="Google Shape;96;p18"/>
          <p:cNvSpPr txBox="1">
            <a:spLocks/>
          </p:cNvSpPr>
          <p:nvPr/>
        </p:nvSpPr>
        <p:spPr>
          <a:xfrm>
            <a:off x="0" y="1915176"/>
            <a:ext cx="2092023" cy="2109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9pPr>
          </a:lstStyle>
          <a:p>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Hợp</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tác</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Quốc</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tế</a:t>
            </a:r>
            <a:endParaRPr lang="en-US" sz="2100" dirty="0">
              <a:solidFill>
                <a:srgbClr val="0000CC"/>
              </a:solidFill>
              <a:latin typeface="Times New Roman" panose="02020603050405020304" pitchFamily="18" charset="0"/>
              <a:cs typeface="Times New Roman" panose="02020603050405020304" pitchFamily="18" charset="0"/>
            </a:endParaRPr>
          </a:p>
        </p:txBody>
      </p:sp>
      <p:sp>
        <p:nvSpPr>
          <p:cNvPr id="7" name="Slide Number Placeholder 3"/>
          <p:cNvSpPr txBox="1">
            <a:spLocks/>
          </p:cNvSpPr>
          <p:nvPr/>
        </p:nvSpPr>
        <p:spPr>
          <a:xfrm>
            <a:off x="118595" y="1690718"/>
            <a:ext cx="1691150" cy="10322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9pPr>
          </a:lstStyle>
          <a:p>
            <a:pPr algn="ctr"/>
            <a:r>
              <a:rPr lang="en" sz="6000" dirty="0">
                <a:solidFill>
                  <a:schemeClr val="bg1"/>
                </a:solidFill>
              </a:rPr>
              <a:t>12</a:t>
            </a:r>
          </a:p>
          <a:p>
            <a:pPr algn="ctr"/>
            <a:endParaRPr lang="en" sz="6600" dirty="0">
              <a:solidFill>
                <a:schemeClr val="bg1"/>
              </a:solidFill>
            </a:endParaRPr>
          </a:p>
        </p:txBody>
      </p:sp>
      <p:sp>
        <p:nvSpPr>
          <p:cNvPr id="4" name="Rectangle 3"/>
          <p:cNvSpPr/>
          <p:nvPr/>
        </p:nvSpPr>
        <p:spPr>
          <a:xfrm>
            <a:off x="2210618" y="2041826"/>
            <a:ext cx="6745213" cy="1061829"/>
          </a:xfrm>
          <a:prstGeom prst="rect">
            <a:avLst/>
          </a:prstGeom>
        </p:spPr>
        <p:txBody>
          <a:bodyPr wrap="square">
            <a:spAutoFit/>
          </a:bodyPr>
          <a:lstStyle/>
          <a:p>
            <a:pPr algn="just">
              <a:spcBef>
                <a:spcPts val="600"/>
              </a:spcBef>
              <a:spcAft>
                <a:spcPts val="600"/>
              </a:spcAft>
            </a:pPr>
            <a:r>
              <a:rPr lang="en-US" sz="2100" b="1" dirty="0" err="1">
                <a:solidFill>
                  <a:schemeClr val="accent4">
                    <a:lumMod val="10000"/>
                  </a:schemeClr>
                </a:solidFill>
                <a:latin typeface="Times New Roman" panose="02020603050405020304" pitchFamily="18" charset="0"/>
                <a:ea typeface="Times New Roman" panose="02020603050405020304" pitchFamily="18" charset="0"/>
              </a:rPr>
              <a:t>Quy</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định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về</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hợp</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tác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quốc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tế</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và</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quy</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định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rõ</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hơn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trách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nhiệm</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quản</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lý</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nhà</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nước</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của</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Bộ</a:t>
            </a:r>
            <a:r>
              <a:rPr lang="en-US" sz="2100" b="1" dirty="0">
                <a:solidFill>
                  <a:schemeClr val="accent4">
                    <a:lumMod val="10000"/>
                  </a:schemeClr>
                </a:solidFill>
                <a:latin typeface="Times New Roman" panose="02020603050405020304" pitchFamily="18" charset="0"/>
                <a:ea typeface="Times New Roman" panose="02020603050405020304" pitchFamily="18" charset="0"/>
              </a:rPr>
              <a:t> Lao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động</a:t>
            </a:r>
            <a:r>
              <a:rPr lang="en-US" sz="2100" b="1" dirty="0">
                <a:solidFill>
                  <a:schemeClr val="accent4">
                    <a:lumMod val="10000"/>
                  </a:schemeClr>
                </a:solidFill>
                <a:latin typeface="Times New Roman" panose="02020603050405020304" pitchFamily="18" charset="0"/>
                <a:ea typeface="Times New Roman" panose="02020603050405020304" pitchFamily="18" charset="0"/>
              </a:rPr>
              <a:t> -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Thương</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binh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và</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Xã</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hội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Bộ</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Tài</a:t>
            </a:r>
            <a:r>
              <a:rPr lang="en-US" sz="2100" b="1" dirty="0">
                <a:solidFill>
                  <a:schemeClr val="accent4">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4">
                    <a:lumMod val="10000"/>
                  </a:schemeClr>
                </a:solidFill>
                <a:latin typeface="Times New Roman" panose="02020603050405020304" pitchFamily="18" charset="0"/>
                <a:ea typeface="Times New Roman" panose="02020603050405020304" pitchFamily="18" charset="0"/>
              </a:rPr>
              <a:t>chính</a:t>
            </a:r>
            <a:r>
              <a:rPr lang="en-US" sz="2100" b="1" dirty="0">
                <a:solidFill>
                  <a:schemeClr val="accent4">
                    <a:lumMod val="10000"/>
                  </a:schemeClr>
                </a:solidFill>
                <a:latin typeface="Times New Roman" panose="02020603050405020304" pitchFamily="18" charset="0"/>
                <a:ea typeface="Times New Roman" panose="02020603050405020304" pitchFamily="18" charset="0"/>
              </a:rPr>
              <a:t>.</a:t>
            </a:r>
            <a:endParaRPr lang="en-US" sz="2100" b="1" dirty="0">
              <a:solidFill>
                <a:schemeClr val="accent4">
                  <a:lumMod val="10000"/>
                </a:schemeClr>
              </a:solidFill>
            </a:endParaRPr>
          </a:p>
        </p:txBody>
      </p:sp>
      <p:sp>
        <p:nvSpPr>
          <p:cNvPr id="9" name="Google Shape;96;p18"/>
          <p:cNvSpPr txBox="1">
            <a:spLocks/>
          </p:cNvSpPr>
          <p:nvPr/>
        </p:nvSpPr>
        <p:spPr>
          <a:xfrm>
            <a:off x="0" y="3239156"/>
            <a:ext cx="2101543" cy="2109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1800"/>
              <a:buFont typeface="Montserrat"/>
              <a:buNone/>
              <a:defRPr sz="1800" b="1" i="0" u="none" strike="noStrike" cap="none">
                <a:solidFill>
                  <a:schemeClr val="lt1"/>
                </a:solidFill>
                <a:latin typeface="Montserrat"/>
                <a:ea typeface="Montserrat"/>
                <a:cs typeface="Montserrat"/>
                <a:sym typeface="Montserrat"/>
              </a:defRPr>
            </a:lvl9p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Đầu</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tư</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và</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quản</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lý</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quỹ</a:t>
            </a:r>
            <a:r>
              <a:rPr lang="en-US" sz="2100" dirty="0">
                <a:solidFill>
                  <a:srgbClr val="0000CC"/>
                </a:solidFill>
                <a:latin typeface="Times New Roman" panose="02020603050405020304" pitchFamily="18" charset="0"/>
                <a:cs typeface="Times New Roman" panose="02020603050405020304" pitchFamily="18" charset="0"/>
              </a:rPr>
              <a:t> BHXH</a:t>
            </a:r>
          </a:p>
        </p:txBody>
      </p:sp>
      <p:sp>
        <p:nvSpPr>
          <p:cNvPr id="10" name="Slide Number Placeholder 3"/>
          <p:cNvSpPr txBox="1">
            <a:spLocks/>
          </p:cNvSpPr>
          <p:nvPr/>
        </p:nvSpPr>
        <p:spPr>
          <a:xfrm>
            <a:off x="128115" y="3300454"/>
            <a:ext cx="1691150" cy="10322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Font typeface="Arial"/>
              <a:buNone/>
              <a:defRPr sz="9600" b="1" i="0" u="none" strike="noStrike" cap="none">
                <a:solidFill>
                  <a:schemeClr val="accent2"/>
                </a:solidFill>
                <a:latin typeface="Montserrat"/>
                <a:ea typeface="Montserrat"/>
                <a:cs typeface="Montserrat"/>
                <a:sym typeface="Montserrat"/>
              </a:defRPr>
            </a:lvl9pPr>
          </a:lstStyle>
          <a:p>
            <a:pPr algn="ctr"/>
            <a:r>
              <a:rPr lang="en" sz="6000" dirty="0">
                <a:solidFill>
                  <a:schemeClr val="bg1"/>
                </a:solidFill>
              </a:rPr>
              <a:t>13</a:t>
            </a:r>
          </a:p>
          <a:p>
            <a:pPr algn="ctr"/>
            <a:endParaRPr lang="en" sz="6600" dirty="0">
              <a:solidFill>
                <a:schemeClr val="bg1"/>
              </a:solidFill>
            </a:endParaRPr>
          </a:p>
        </p:txBody>
      </p:sp>
      <p:sp>
        <p:nvSpPr>
          <p:cNvPr id="5" name="Rectangle 4"/>
          <p:cNvSpPr/>
          <p:nvPr/>
        </p:nvSpPr>
        <p:spPr>
          <a:xfrm>
            <a:off x="2189735" y="3580005"/>
            <a:ext cx="6922681" cy="1061829"/>
          </a:xfrm>
          <a:prstGeom prst="rect">
            <a:avLst/>
          </a:prstGeom>
        </p:spPr>
        <p:txBody>
          <a:bodyPr wrap="square">
            <a:spAutoFit/>
          </a:bodyPr>
          <a:lstStyle/>
          <a:p>
            <a:pPr algn="just">
              <a:spcBef>
                <a:spcPts val="600"/>
              </a:spcBef>
              <a:spcAft>
                <a:spcPts val="600"/>
              </a:spcAft>
            </a:pP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Quy</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định</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cụ</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thể</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hơn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về</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đầu</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tư</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và</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quản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lý</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quỹ</a:t>
            </a:r>
            <a:r>
              <a:rPr lang="en-US" sz="2100" b="1" dirty="0">
                <a:solidFill>
                  <a:schemeClr val="accent5">
                    <a:lumMod val="10000"/>
                  </a:schemeClr>
                </a:solidFill>
                <a:latin typeface="Times New Roman" panose="02020603050405020304" pitchFamily="18" charset="0"/>
                <a:ea typeface="Times New Roman" panose="02020603050405020304" pitchFamily="18" charset="0"/>
              </a:rPr>
              <a:t> BHXH;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việc</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duyệt</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thẩm</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định</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phê</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chuẩn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quyết</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toán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chi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tổ</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chức</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và</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hoạt</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động</a:t>
            </a:r>
            <a:r>
              <a:rPr lang="en-US" sz="2100" b="1" dirty="0">
                <a:solidFill>
                  <a:schemeClr val="accent5">
                    <a:lumMod val="10000"/>
                  </a:schemeClr>
                </a:solidFill>
                <a:latin typeface="Times New Roman" panose="02020603050405020304" pitchFamily="18" charset="0"/>
                <a:ea typeface="Times New Roman" panose="02020603050405020304" pitchFamily="18" charset="0"/>
              </a:rPr>
              <a:t> BHXH.</a:t>
            </a:r>
            <a:endParaRPr lang="en-US" sz="2100" b="1" dirty="0">
              <a:solidFill>
                <a:schemeClr val="accent5">
                  <a:lumMod val="10000"/>
                </a:schemeClr>
              </a:solidFill>
            </a:endParaRPr>
          </a:p>
        </p:txBody>
      </p:sp>
    </p:spTree>
    <p:extLst>
      <p:ext uri="{BB962C8B-B14F-4D97-AF65-F5344CB8AC3E}">
        <p14:creationId xmlns:p14="http://schemas.microsoft.com/office/powerpoint/2010/main" val="236191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991238"/>
            <a:ext cx="2082503" cy="2223449"/>
          </a:xfrm>
          <a:prstGeom prst="rect">
            <a:avLst/>
          </a:prstGeom>
        </p:spPr>
        <p:txBody>
          <a:bodyPr spcFirstLastPara="1" wrap="square" lIns="91425" tIns="91425" rIns="91425" bIns="91425" anchor="t" anchorCtr="0">
            <a:noAutofit/>
          </a:body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100" dirty="0" err="1">
                <a:solidFill>
                  <a:srgbClr val="0000CC"/>
                </a:solidFill>
                <a:latin typeface="Times New Roman" panose="02020603050405020304" pitchFamily="18" charset="0"/>
                <a:cs typeface="Times New Roman" panose="02020603050405020304" pitchFamily="18" charset="0"/>
              </a:rPr>
              <a:t>Quy</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định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rõ</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trách</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nhiệm</a:t>
            </a:r>
            <a:r>
              <a:rPr lang="en-US" sz="2100" dirty="0">
                <a:solidFill>
                  <a:srgbClr val="0000CC"/>
                </a:solidFill>
                <a:latin typeface="Times New Roman" panose="02020603050405020304" pitchFamily="18" charset="0"/>
                <a:cs typeface="Times New Roman" panose="02020603050405020304" pitchFamily="18" charset="0"/>
              </a:rPr>
              <a:t> UBND </a:t>
            </a:r>
            <a:r>
              <a:rPr lang="en-US" sz="2100" dirty="0" err="1">
                <a:solidFill>
                  <a:srgbClr val="0000CC"/>
                </a:solidFill>
                <a:latin typeface="Times New Roman" panose="02020603050405020304" pitchFamily="18" charset="0"/>
                <a:cs typeface="Times New Roman" panose="02020603050405020304" pitchFamily="18" charset="0"/>
              </a:rPr>
              <a:t>các</a:t>
            </a:r>
            <a:r>
              <a:rPr lang="en-US" sz="2100" dirty="0">
                <a:solidFill>
                  <a:srgbClr val="0000CC"/>
                </a:solidFill>
                <a:latin typeface="Times New Roman" panose="02020603050405020304" pitchFamily="18" charset="0"/>
                <a:cs typeface="Times New Roman" panose="02020603050405020304" pitchFamily="18" charset="0"/>
              </a:rPr>
              <a:t> </a:t>
            </a:r>
            <a:r>
              <a:rPr lang="en-US" sz="2100" dirty="0" err="1">
                <a:solidFill>
                  <a:srgbClr val="0000CC"/>
                </a:solidFill>
                <a:latin typeface="Times New Roman" panose="02020603050405020304" pitchFamily="18" charset="0"/>
                <a:cs typeface="Times New Roman" panose="02020603050405020304" pitchFamily="18" charset="0"/>
              </a:rPr>
              <a:t>cấp</a:t>
            </a:r>
            <a:endParaRPr lang="en-US" sz="2100" dirty="0">
              <a:solidFill>
                <a:srgbClr val="0000CC"/>
              </a:solidFill>
              <a:latin typeface="Times New Roman" panose="02020603050405020304" pitchFamily="18" charset="0"/>
              <a:cs typeface="Times New Roman" panose="02020603050405020304" pitchFamily="18" charset="0"/>
            </a:endParaRPr>
          </a:p>
        </p:txBody>
      </p:sp>
      <p:sp>
        <p:nvSpPr>
          <p:cNvPr id="37" name="Slide Number Placeholder 3"/>
          <p:cNvSpPr>
            <a:spLocks noGrp="1"/>
          </p:cNvSpPr>
          <p:nvPr>
            <p:ph type="sldNum" idx="12"/>
          </p:nvPr>
        </p:nvSpPr>
        <p:spPr>
          <a:xfrm>
            <a:off x="109075" y="766780"/>
            <a:ext cx="1691150" cy="1032271"/>
          </a:xfrm>
        </p:spPr>
        <p:txBody>
          <a:bodyPr/>
          <a:lstStyle/>
          <a:p>
            <a:pPr marL="0" lvl="0" indent="0" algn="ctr" rtl="0">
              <a:spcBef>
                <a:spcPts val="0"/>
              </a:spcBef>
              <a:spcAft>
                <a:spcPts val="0"/>
              </a:spcAft>
              <a:buNone/>
            </a:pPr>
            <a:r>
              <a:rPr lang="en" sz="6000" dirty="0">
                <a:solidFill>
                  <a:schemeClr val="bg1"/>
                </a:solidFill>
              </a:rPr>
              <a:t>14</a:t>
            </a:r>
          </a:p>
          <a:p>
            <a:pPr marL="0" lvl="0" indent="0" algn="ctr" rtl="0">
              <a:spcBef>
                <a:spcPts val="0"/>
              </a:spcBef>
              <a:spcAft>
                <a:spcPts val="0"/>
              </a:spcAft>
              <a:buNone/>
            </a:pPr>
            <a:endParaRPr lang="en" sz="6600" dirty="0">
              <a:solidFill>
                <a:schemeClr val="bg1"/>
              </a:solidFill>
            </a:endParaRPr>
          </a:p>
        </p:txBody>
      </p:sp>
      <p:sp>
        <p:nvSpPr>
          <p:cNvPr id="2" name="Rectangle 1"/>
          <p:cNvSpPr/>
          <p:nvPr/>
        </p:nvSpPr>
        <p:spPr>
          <a:xfrm>
            <a:off x="2284045" y="279386"/>
            <a:ext cx="6666672" cy="3954929"/>
          </a:xfrm>
          <a:prstGeom prst="rect">
            <a:avLst/>
          </a:prstGeom>
        </p:spPr>
        <p:txBody>
          <a:bodyPr wrap="square">
            <a:spAutoFit/>
          </a:bodyPr>
          <a:lstStyle/>
          <a:p>
            <a:pPr algn="just">
              <a:spcBef>
                <a:spcPts val="600"/>
              </a:spcBef>
              <a:spcAft>
                <a:spcPts val="600"/>
              </a:spcAft>
            </a:pP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Quy</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định</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rõ</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trách</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nhiệm</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của</a:t>
            </a:r>
            <a:r>
              <a:rPr lang="en-US" sz="2100" b="1" dirty="0">
                <a:solidFill>
                  <a:schemeClr val="accent5">
                    <a:lumMod val="10000"/>
                  </a:schemeClr>
                </a:solidFill>
                <a:latin typeface="Times New Roman" panose="02020603050405020304" pitchFamily="18" charset="0"/>
                <a:ea typeface="Times New Roman" panose="02020603050405020304" pitchFamily="18" charset="0"/>
              </a:rPr>
              <a:t> UBND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các</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cấp</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trong</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quản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lý</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nhà</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nước</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về</a:t>
            </a:r>
            <a:r>
              <a:rPr lang="en-US" sz="2100" b="1" dirty="0">
                <a:solidFill>
                  <a:schemeClr val="accent5">
                    <a:lumMod val="10000"/>
                  </a:schemeClr>
                </a:solidFill>
                <a:latin typeface="Times New Roman" panose="02020603050405020304" pitchFamily="18" charset="0"/>
                <a:ea typeface="Times New Roman" panose="02020603050405020304" pitchFamily="18" charset="0"/>
              </a:rPr>
              <a:t> BHXH, </a:t>
            </a:r>
          </a:p>
          <a:p>
            <a:pPr algn="just">
              <a:spcBef>
                <a:spcPts val="600"/>
              </a:spcBef>
              <a:spcAft>
                <a:spcPts val="600"/>
              </a:spcAft>
            </a:pP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Chịu</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trách</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nhiệm</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trong</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việc</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vi-VN" sz="2100" b="1" dirty="0">
                <a:solidFill>
                  <a:schemeClr val="accent5">
                    <a:lumMod val="10000"/>
                  </a:schemeClr>
                </a:solidFill>
                <a:latin typeface="Times New Roman" panose="02020603050405020304" pitchFamily="18" charset="0"/>
                <a:ea typeface="Calibri" panose="020F0502020204030204" pitchFamily="34" charset="0"/>
              </a:rPr>
              <a:t>chỉ đạo, tổ chức thực hiện chính sách </a:t>
            </a:r>
            <a:r>
              <a:rPr lang="en-US" sz="2100" b="1" dirty="0">
                <a:solidFill>
                  <a:schemeClr val="accent5">
                    <a:lumMod val="10000"/>
                  </a:schemeClr>
                </a:solidFill>
                <a:latin typeface="Times New Roman" panose="02020603050405020304" pitchFamily="18" charset="0"/>
                <a:ea typeface="Calibri" panose="020F0502020204030204" pitchFamily="34" charset="0"/>
              </a:rPr>
              <a:t>BHXH</a:t>
            </a:r>
            <a:r>
              <a:rPr lang="vi-VN" sz="2100" b="1" dirty="0">
                <a:solidFill>
                  <a:schemeClr val="accent5">
                    <a:lumMod val="10000"/>
                  </a:schemeClr>
                </a:solidFill>
                <a:latin typeface="Times New Roman" panose="02020603050405020304" pitchFamily="18" charset="0"/>
                <a:ea typeface="Calibri" panose="020F0502020204030204" pitchFamily="34" charset="0"/>
              </a:rPr>
              <a:t>, phát triển đối tượng tham gia </a:t>
            </a:r>
            <a:r>
              <a:rPr lang="en-US" sz="2100" b="1" dirty="0">
                <a:solidFill>
                  <a:schemeClr val="accent5">
                    <a:lumMod val="10000"/>
                  </a:schemeClr>
                </a:solidFill>
                <a:latin typeface="Times New Roman" panose="02020603050405020304" pitchFamily="18" charset="0"/>
                <a:ea typeface="Calibri" panose="020F0502020204030204" pitchFamily="34" charset="0"/>
              </a:rPr>
              <a:t>BHXH </a:t>
            </a:r>
            <a:r>
              <a:rPr lang="vi-VN" sz="2100" b="1" dirty="0">
                <a:solidFill>
                  <a:schemeClr val="accent5">
                    <a:lumMod val="10000"/>
                  </a:schemeClr>
                </a:solidFill>
                <a:latin typeface="Times New Roman" panose="02020603050405020304" pitchFamily="18" charset="0"/>
                <a:ea typeface="Calibri" panose="020F0502020204030204" pitchFamily="34" charset="0"/>
              </a:rPr>
              <a:t>bắt buộc, </a:t>
            </a:r>
            <a:r>
              <a:rPr lang="en-US" sz="2100" b="1" dirty="0">
                <a:solidFill>
                  <a:schemeClr val="accent5">
                    <a:lumMod val="10000"/>
                  </a:schemeClr>
                </a:solidFill>
                <a:latin typeface="Times New Roman" panose="02020603050405020304" pitchFamily="18" charset="0"/>
                <a:ea typeface="Calibri" panose="020F0502020204030204" pitchFamily="34" charset="0"/>
              </a:rPr>
              <a:t>BHXH </a:t>
            </a:r>
            <a:r>
              <a:rPr lang="vi-VN" sz="2100" b="1" dirty="0">
                <a:solidFill>
                  <a:schemeClr val="accent5">
                    <a:lumMod val="10000"/>
                  </a:schemeClr>
                </a:solidFill>
                <a:latin typeface="Times New Roman" panose="02020603050405020304" pitchFamily="18" charset="0"/>
                <a:ea typeface="Calibri" panose="020F0502020204030204" pitchFamily="34" charset="0"/>
              </a:rPr>
              <a:t>tự nguyện và chậm đóng </a:t>
            </a:r>
            <a:r>
              <a:rPr lang="en-US" sz="2100" b="1" dirty="0">
                <a:solidFill>
                  <a:schemeClr val="accent5">
                    <a:lumMod val="10000"/>
                  </a:schemeClr>
                </a:solidFill>
                <a:latin typeface="Times New Roman" panose="02020603050405020304" pitchFamily="18" charset="0"/>
                <a:ea typeface="Calibri" panose="020F0502020204030204" pitchFamily="34" charset="0"/>
              </a:rPr>
              <a:t>BHXH </a:t>
            </a:r>
            <a:r>
              <a:rPr lang="vi-VN" sz="2100" b="1" dirty="0">
                <a:solidFill>
                  <a:schemeClr val="accent5">
                    <a:lumMod val="10000"/>
                  </a:schemeClr>
                </a:solidFill>
                <a:latin typeface="Times New Roman" panose="02020603050405020304" pitchFamily="18" charset="0"/>
                <a:ea typeface="Calibri" panose="020F0502020204030204" pitchFamily="34" charset="0"/>
              </a:rPr>
              <a:t>bắt buộc, trốn đóng </a:t>
            </a:r>
            <a:r>
              <a:rPr lang="en-US" sz="2100" b="1" dirty="0">
                <a:solidFill>
                  <a:schemeClr val="accent5">
                    <a:lumMod val="10000"/>
                  </a:schemeClr>
                </a:solidFill>
                <a:latin typeface="Times New Roman" panose="02020603050405020304" pitchFamily="18" charset="0"/>
                <a:ea typeface="Calibri" panose="020F0502020204030204" pitchFamily="34" charset="0"/>
              </a:rPr>
              <a:t>BHXH </a:t>
            </a:r>
            <a:r>
              <a:rPr lang="vi-VN" sz="2100" b="1" dirty="0">
                <a:solidFill>
                  <a:schemeClr val="accent5">
                    <a:lumMod val="10000"/>
                  </a:schemeClr>
                </a:solidFill>
                <a:latin typeface="Times New Roman" panose="02020603050405020304" pitchFamily="18" charset="0"/>
                <a:ea typeface="Calibri" panose="020F0502020204030204" pitchFamily="34" charset="0"/>
              </a:rPr>
              <a:t>bắt buộc trong phạm vi địa phương</a:t>
            </a:r>
            <a:r>
              <a:rPr lang="en-US" sz="2100" b="1" dirty="0">
                <a:solidFill>
                  <a:schemeClr val="accent5">
                    <a:lumMod val="10000"/>
                  </a:schemeClr>
                </a:solidFill>
                <a:latin typeface="Times New Roman" panose="02020603050405020304" pitchFamily="18" charset="0"/>
                <a:ea typeface="Calibri" panose="020F0502020204030204" pitchFamily="34" charset="0"/>
              </a:rPr>
              <a:t>;</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p>
          <a:p>
            <a:pPr algn="just">
              <a:spcBef>
                <a:spcPts val="600"/>
              </a:spcBef>
              <a:spcAft>
                <a:spcPts val="600"/>
              </a:spcAft>
            </a:pP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Gắn</a:t>
            </a:r>
            <a:r>
              <a:rPr lang="en-US" sz="2100" b="1" dirty="0">
                <a:solidFill>
                  <a:schemeClr val="accent5">
                    <a:lumMod val="10000"/>
                  </a:schemeClr>
                </a:solidFill>
                <a:latin typeface="Times New Roman" panose="02020603050405020304" pitchFamily="18" charset="0"/>
                <a:ea typeface="Times New Roman" panose="02020603050405020304" pitchFamily="18" charset="0"/>
              </a:rPr>
              <a:t> </a:t>
            </a:r>
            <a:r>
              <a:rPr lang="en-US" sz="2100" b="1" dirty="0" err="1">
                <a:solidFill>
                  <a:schemeClr val="accent5">
                    <a:lumMod val="10000"/>
                  </a:schemeClr>
                </a:solidFill>
                <a:latin typeface="Times New Roman" panose="02020603050405020304" pitchFamily="18" charset="0"/>
                <a:ea typeface="Times New Roman" panose="02020603050405020304" pitchFamily="18" charset="0"/>
              </a:rPr>
              <a:t>việc</a:t>
            </a:r>
            <a:r>
              <a:rPr lang="en-US" sz="2100" b="1" dirty="0">
                <a:solidFill>
                  <a:schemeClr val="accent5">
                    <a:lumMod val="10000"/>
                  </a:schemeClr>
                </a:solidFill>
                <a:latin typeface="Times New Roman" panose="02020603050405020304" pitchFamily="18" charset="0"/>
                <a:ea typeface="Calibri" panose="020F0502020204030204" pitchFamily="34" charset="0"/>
              </a:rPr>
              <a:t> x</a:t>
            </a:r>
            <a:r>
              <a:rPr lang="vi-VN" sz="2100" b="1" dirty="0">
                <a:solidFill>
                  <a:schemeClr val="accent5">
                    <a:lumMod val="10000"/>
                  </a:schemeClr>
                </a:solidFill>
                <a:latin typeface="Times New Roman" panose="02020603050405020304" pitchFamily="18" charset="0"/>
                <a:ea typeface="Calibri" panose="020F0502020204030204" pitchFamily="34" charset="0"/>
              </a:rPr>
              <a:t>ây dựng chỉ tiêu phát triển đối tượng tham gia </a:t>
            </a:r>
            <a:r>
              <a:rPr lang="en-US" sz="2100" b="1" dirty="0">
                <a:solidFill>
                  <a:schemeClr val="accent5">
                    <a:lumMod val="10000"/>
                  </a:schemeClr>
                </a:solidFill>
                <a:latin typeface="Times New Roman" panose="02020603050405020304" pitchFamily="18" charset="0"/>
                <a:ea typeface="Calibri" panose="020F0502020204030204" pitchFamily="34" charset="0"/>
              </a:rPr>
              <a:t>BHXH</a:t>
            </a:r>
            <a:r>
              <a:rPr lang="vi-VN" sz="2100" b="1" dirty="0">
                <a:solidFill>
                  <a:schemeClr val="accent5">
                    <a:lumMod val="10000"/>
                  </a:schemeClr>
                </a:solidFill>
                <a:latin typeface="Times New Roman" panose="02020603050405020304" pitchFamily="18" charset="0"/>
                <a:ea typeface="Calibri" panose="020F0502020204030204" pitchFamily="34" charset="0"/>
              </a:rPr>
              <a:t> bắt buộc, </a:t>
            </a:r>
            <a:r>
              <a:rPr lang="en-US" sz="2100" b="1" dirty="0">
                <a:solidFill>
                  <a:schemeClr val="accent5">
                    <a:lumMod val="10000"/>
                  </a:schemeClr>
                </a:solidFill>
                <a:latin typeface="Times New Roman" panose="02020603050405020304" pitchFamily="18" charset="0"/>
                <a:ea typeface="Calibri" panose="020F0502020204030204" pitchFamily="34" charset="0"/>
              </a:rPr>
              <a:t>BHXH</a:t>
            </a:r>
            <a:r>
              <a:rPr lang="vi-VN" sz="2100" b="1" dirty="0">
                <a:solidFill>
                  <a:schemeClr val="accent5">
                    <a:lumMod val="10000"/>
                  </a:schemeClr>
                </a:solidFill>
                <a:latin typeface="Times New Roman" panose="02020603050405020304" pitchFamily="18" charset="0"/>
                <a:ea typeface="Calibri" panose="020F0502020204030204" pitchFamily="34" charset="0"/>
              </a:rPr>
              <a:t> tự nguyện trong kế hoạch phát triển kinh tế - xã hội hằng năm trình cơ quan có thẩm quyền quyết định</a:t>
            </a:r>
            <a:r>
              <a:rPr lang="en-US" sz="2100" b="1" dirty="0">
                <a:solidFill>
                  <a:schemeClr val="accent5">
                    <a:lumMod val="10000"/>
                  </a:schemeClr>
                </a:solidFill>
                <a:latin typeface="Times New Roman" panose="02020603050405020304" pitchFamily="18" charset="0"/>
                <a:ea typeface="Calibri" panose="020F0502020204030204" pitchFamily="34" charset="0"/>
              </a:rPr>
              <a:t>.</a:t>
            </a:r>
            <a:endParaRPr lang="en-US" sz="2100" b="1" dirty="0">
              <a:solidFill>
                <a:schemeClr val="accent5">
                  <a:lumMod val="10000"/>
                </a:schemeClr>
              </a:solidFill>
            </a:endParaRPr>
          </a:p>
        </p:txBody>
      </p:sp>
    </p:spTree>
    <p:extLst>
      <p:ext uri="{BB962C8B-B14F-4D97-AF65-F5344CB8AC3E}">
        <p14:creationId xmlns:p14="http://schemas.microsoft.com/office/powerpoint/2010/main" val="20488617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5340866" y="1591058"/>
            <a:ext cx="3415322" cy="627699"/>
          </a:xfrm>
        </p:spPr>
        <p:txBody>
          <a:bodyPr anchor="b"/>
          <a:lstStyle/>
          <a:p>
            <a:pPr algn="ctr" eaLnBrk="1" hangingPunct="1"/>
            <a:br>
              <a:rPr lang="en-US" altLang="en-US" sz="2100" dirty="0">
                <a:solidFill>
                  <a:srgbClr val="002060"/>
                </a:solidFill>
                <a:latin typeface="Times New Roman" panose="02020603050405020304" pitchFamily="18" charset="0"/>
                <a:cs typeface="Times New Roman" panose="02020603050405020304" pitchFamily="18" charset="0"/>
              </a:rPr>
            </a:br>
            <a:r>
              <a:rPr lang="vi-VN" altLang="en-US" sz="2100" dirty="0">
                <a:solidFill>
                  <a:srgbClr val="002060"/>
                </a:solidFill>
                <a:latin typeface="Times New Roman" panose="02020603050405020304" pitchFamily="18" charset="0"/>
                <a:cs typeface="Times New Roman" panose="02020603050405020304" pitchFamily="18" charset="0"/>
              </a:rPr>
              <a:t>BHXH </a:t>
            </a:r>
            <a:r>
              <a:rPr lang="en-US" altLang="en-US" sz="2100" dirty="0">
                <a:solidFill>
                  <a:srgbClr val="002060"/>
                </a:solidFill>
                <a:latin typeface="Times New Roman" panose="02020603050405020304" pitchFamily="18" charset="0"/>
                <a:cs typeface="Times New Roman" panose="02020603050405020304" pitchFamily="18" charset="0"/>
              </a:rPr>
              <a:t>VIỆT NAM</a:t>
            </a:r>
            <a:br>
              <a:rPr lang="en-US" altLang="en-US" sz="2100" dirty="0">
                <a:solidFill>
                  <a:srgbClr val="002060"/>
                </a:solidFill>
                <a:latin typeface="Times New Roman" panose="02020603050405020304" pitchFamily="18" charset="0"/>
                <a:cs typeface="Times New Roman" panose="02020603050405020304" pitchFamily="18" charset="0"/>
              </a:rPr>
            </a:br>
            <a:r>
              <a:rPr lang="vi-VN" altLang="en-US" sz="2100" dirty="0">
                <a:solidFill>
                  <a:srgbClr val="002060"/>
                </a:solidFill>
                <a:latin typeface="Times New Roman" panose="02020603050405020304" pitchFamily="18" charset="0"/>
                <a:cs typeface="Times New Roman" panose="02020603050405020304" pitchFamily="18" charset="0"/>
              </a:rPr>
              <a:t>BHXH </a:t>
            </a:r>
            <a:r>
              <a:rPr lang="en-US" altLang="en-US" sz="2100" dirty="0">
                <a:solidFill>
                  <a:srgbClr val="002060"/>
                </a:solidFill>
                <a:latin typeface="Times New Roman" panose="02020603050405020304" pitchFamily="18" charset="0"/>
                <a:cs typeface="Times New Roman" panose="02020603050405020304" pitchFamily="18" charset="0"/>
              </a:rPr>
              <a:t>TP. HỒ CHÍ MINH</a:t>
            </a:r>
            <a:br>
              <a:rPr lang="en-US" altLang="en-US" sz="2100" dirty="0">
                <a:solidFill>
                  <a:srgbClr val="002060"/>
                </a:solidFill>
                <a:latin typeface="Times New Roman" panose="02020603050405020304" pitchFamily="18" charset="0"/>
                <a:cs typeface="Times New Roman" panose="02020603050405020304" pitchFamily="18" charset="0"/>
              </a:rPr>
            </a:br>
            <a:endParaRPr lang="en-US" altLang="en-US" sz="675" dirty="0">
              <a:solidFill>
                <a:srgbClr val="002060"/>
              </a:solidFill>
              <a:latin typeface="Times New Roman" panose="02020603050405020304" pitchFamily="18" charset="0"/>
              <a:cs typeface="Times New Roman" panose="02020603050405020304" pitchFamily="18" charset="0"/>
            </a:endParaRPr>
          </a:p>
        </p:txBody>
      </p:sp>
      <p:sp>
        <p:nvSpPr>
          <p:cNvPr id="36867" name="Rectangle 2"/>
          <p:cNvSpPr>
            <a:spLocks noChangeArrowheads="1"/>
          </p:cNvSpPr>
          <p:nvPr/>
        </p:nvSpPr>
        <p:spPr bwMode="auto">
          <a:xfrm>
            <a:off x="2156968" y="4475303"/>
            <a:ext cx="4743450" cy="41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endParaRPr lang="en-US" altLang="en-US" sz="2400" b="1" dirty="0">
              <a:solidFill>
                <a:srgbClr val="002060"/>
              </a:solidFill>
              <a:latin typeface="Times New Roman" panose="02020603050405020304" pitchFamily="18" charset="0"/>
              <a:cs typeface="Times New Roman" panose="02020603050405020304" pitchFamily="18" charset="0"/>
            </a:endParaRPr>
          </a:p>
          <a:p>
            <a:pPr algn="ctr" eaLnBrk="1" hangingPunct="1">
              <a:spcBef>
                <a:spcPct val="0"/>
              </a:spcBef>
              <a:buClrTx/>
              <a:buSzTx/>
              <a:buFontTx/>
              <a:buNone/>
            </a:pPr>
            <a:endParaRPr lang="en-US" altLang="en-US" sz="2400" b="1" dirty="0">
              <a:solidFill>
                <a:srgbClr val="002060"/>
              </a:solidFill>
              <a:latin typeface="Times New Roman" panose="02020603050405020304" pitchFamily="18" charset="0"/>
              <a:cs typeface="Times New Roman" panose="02020603050405020304" pitchFamily="18" charset="0"/>
            </a:endParaRPr>
          </a:p>
          <a:p>
            <a:pPr algn="ctr" eaLnBrk="1" hangingPunct="1">
              <a:spcBef>
                <a:spcPct val="0"/>
              </a:spcBef>
              <a:buClrTx/>
              <a:buSzTx/>
              <a:buFontTx/>
              <a:buNone/>
            </a:pPr>
            <a:r>
              <a:rPr lang="en-US" altLang="en-US" sz="2400" b="1" dirty="0">
                <a:solidFill>
                  <a:srgbClr val="002060"/>
                </a:solidFill>
                <a:latin typeface="Times New Roman" panose="02020603050405020304" pitchFamily="18" charset="0"/>
                <a:cs typeface="Times New Roman" panose="02020603050405020304" pitchFamily="18" charset="0"/>
              </a:rPr>
              <a:t>TRÂN TRỌNG CÁM ƠN</a:t>
            </a:r>
          </a:p>
        </p:txBody>
      </p:sp>
      <p:pic>
        <p:nvPicPr>
          <p:cNvPr id="6" name="Picture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04" y="0"/>
            <a:ext cx="1433015" cy="143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a:stretch>
            <a:fillRect/>
          </a:stretch>
        </p:blipFill>
        <p:spPr>
          <a:xfrm>
            <a:off x="6494584" y="2340275"/>
            <a:ext cx="2233143" cy="2469632"/>
          </a:xfrm>
          <a:prstGeom prst="rect">
            <a:avLst/>
          </a:prstGeom>
        </p:spPr>
      </p:pic>
      <p:pic>
        <p:nvPicPr>
          <p:cNvPr id="2" name="Picture 1">
            <a:extLst>
              <a:ext uri="{FF2B5EF4-FFF2-40B4-BE49-F238E27FC236}">
                <a16:creationId xmlns:a16="http://schemas.microsoft.com/office/drawing/2014/main" id="{5F105CF5-E87E-1478-F47E-62C249D478EA}"/>
              </a:ext>
            </a:extLst>
          </p:cNvPr>
          <p:cNvPicPr>
            <a:picLocks noChangeAspect="1"/>
          </p:cNvPicPr>
          <p:nvPr/>
        </p:nvPicPr>
        <p:blipFill>
          <a:blip r:embed="rId4"/>
          <a:stretch>
            <a:fillRect/>
          </a:stretch>
        </p:blipFill>
        <p:spPr>
          <a:xfrm>
            <a:off x="416273" y="1591058"/>
            <a:ext cx="3231097" cy="2877858"/>
          </a:xfrm>
          <a:prstGeom prst="rect">
            <a:avLst/>
          </a:prstGeom>
        </p:spPr>
      </p:pic>
      <p:pic>
        <p:nvPicPr>
          <p:cNvPr id="4" name="Picture 3">
            <a:extLst>
              <a:ext uri="{FF2B5EF4-FFF2-40B4-BE49-F238E27FC236}">
                <a16:creationId xmlns:a16="http://schemas.microsoft.com/office/drawing/2014/main" id="{455299A1-CB1D-6226-B1E8-EC828A2EA35D}"/>
              </a:ext>
            </a:extLst>
          </p:cNvPr>
          <p:cNvPicPr>
            <a:picLocks noChangeAspect="1"/>
          </p:cNvPicPr>
          <p:nvPr/>
        </p:nvPicPr>
        <p:blipFill>
          <a:blip r:embed="rId5"/>
          <a:stretch>
            <a:fillRect/>
          </a:stretch>
        </p:blipFill>
        <p:spPr>
          <a:xfrm>
            <a:off x="64604" y="1375929"/>
            <a:ext cx="5108891" cy="646232"/>
          </a:xfrm>
          <a:prstGeom prst="rect">
            <a:avLst/>
          </a:prstGeom>
        </p:spPr>
      </p:pic>
    </p:spTree>
    <p:extLst>
      <p:ext uri="{BB962C8B-B14F-4D97-AF65-F5344CB8AC3E}">
        <p14:creationId xmlns:p14="http://schemas.microsoft.com/office/powerpoint/2010/main" val="2962670909"/>
      </p:ext>
    </p:extLst>
  </p:cSld>
  <p:clrMapOvr>
    <a:masterClrMapping/>
  </p:clrMapOvr>
  <p:transition spd="slow">
    <p:wheel spokes="1"/>
  </p:transition>
</p:sld>
</file>

<file path=ppt/theme/theme1.xml><?xml version="1.0" encoding="utf-8"?>
<a:theme xmlns:a="http://schemas.openxmlformats.org/drawingml/2006/main" name="Aemelia template">
  <a:themeElements>
    <a:clrScheme name="Custom 347">
      <a:dk1>
        <a:srgbClr val="073763"/>
      </a:dk1>
      <a:lt1>
        <a:srgbClr val="FFFFFF"/>
      </a:lt1>
      <a:dk2>
        <a:srgbClr val="3F4247"/>
      </a:dk2>
      <a:lt2>
        <a:srgbClr val="CFD9E1"/>
      </a:lt2>
      <a:accent1>
        <a:srgbClr val="6FA8DC"/>
      </a:accent1>
      <a:accent2>
        <a:srgbClr val="0B5394"/>
      </a:accent2>
      <a:accent3>
        <a:srgbClr val="9FC5E8"/>
      </a:accent3>
      <a:accent4>
        <a:srgbClr val="CFD9E1"/>
      </a:accent4>
      <a:accent5>
        <a:srgbClr val="A1EFFF"/>
      </a:accent5>
      <a:accent6>
        <a:srgbClr val="5AB1C9"/>
      </a:accent6>
      <a:hlink>
        <a:srgbClr val="0B539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2416</TotalTime>
  <Words>5309</Words>
  <Application>Microsoft Office PowerPoint</Application>
  <PresentationFormat>On-screen Show (16:9)</PresentationFormat>
  <Paragraphs>232</Paragraphs>
  <Slides>35</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Montserrat</vt:lpstr>
      <vt:lpstr>Times New Roman</vt:lpstr>
      <vt:lpstr>Roboto</vt:lpstr>
      <vt:lpstr>Arial</vt:lpstr>
      <vt:lpstr>Calibri</vt:lpstr>
      <vt:lpstr>Inter</vt:lpstr>
      <vt:lpstr>Aemelia template</vt:lpstr>
      <vt:lpstr>NHỮNG ĐIỂM MỚI CỦA LUẬT BẢO HIỂM XÃ HỘI SỐ 41/2024/QH15 NĂM 2024</vt:lpstr>
      <vt:lpstr>PowerPoint Presentation</vt:lpstr>
      <vt:lpstr>   Mở rộng đối tượng tham gia BHXH bắt buộc</vt:lpstr>
      <vt:lpstr>   Quy định rõ trường hợp không thuộc đối tượng tham gia BHXH bắt buộc</vt:lpstr>
      <vt:lpstr>   Thêm trường hợp tham gia BHXH tự nguyện</vt:lpstr>
      <vt:lpstr>   Quy định quản lý thu, đóng BHXH (làm rõ nội hàm và việc xử lý hành vi chậm đóng và hành vi trốn đóng).</vt:lpstr>
      <vt:lpstr>   Quy định quản lý thu, đóng BHXH (làm rõ nội hàm và việc xử lý hành vi chậm đóng và hành vi trốn đóng).</vt:lpstr>
      <vt:lpstr>   Quy định quản lý thu, đóng BHXH (làm rõ nội hàm và việc xử lý hành vi chậm đóng và hành vi trốn đóng).</vt:lpstr>
      <vt:lpstr>   Quy định quản lý thu, đóng BHXH (làm rõ nội hàm và việc xử lý hành vi chậm đóng và hành vi trốn đóng).</vt:lpstr>
      <vt:lpstr>   Quy định quản lý thu, đóng BHXH (làm rõ nội hàm và việc xử lý hành vi chậm đóng và hành vi trốn đóng).</vt:lpstr>
      <vt:lpstr>   Quy định quản lý thu, đóng BHXH</vt:lpstr>
      <vt:lpstr>   Quy định cụ thể về "mức tham chiếu" thay cho "mức lương cơ sở"</vt:lpstr>
      <vt:lpstr>   </vt:lpstr>
      <vt:lpstr>Chế độ đối với người lao động không đủ điều kiện hưởng lương hưu và chưa đủ tuổi hưởng trợ cấp hưu trí xã hội</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Mở rộng quyền lợi cho người tham gia BHXH</vt:lpstr>
      <vt:lpstr>   Điều chỉnh, bổ sung thêm một số hành vi bị nghiêm cấm.</vt:lpstr>
      <vt:lpstr>   Quy định tách biệt, rõ hơn quyền, trách nhiệm của người tham gia và quyền, trách nhiệm của người thụ hưởng chế độ BHXH.</vt:lpstr>
      <vt:lpstr>   Quy định tách biệt, rõ hơn quyền, trách nhiệm của người tham gia và quyền, trách nhiệm của người thụ hưởng chế độ BHXH.</vt:lpstr>
      <vt:lpstr>   Quy định tách biệt, rõ hơn quyền, trách nhiệm của người tham gia và quyền, trách nhiệm của người thụ hưởng chế độ BHXH.</vt:lpstr>
      <vt:lpstr>   Quy định tách biệt, rõ hơn quyền, trách nhiệm của người tham gia và quyền, trách nhiệm của người thụ hưởng chế độ BHXH.</vt:lpstr>
      <vt:lpstr>   Bổ sung trách nhiệm của người sử dụng lao động</vt:lpstr>
      <vt:lpstr>   Quy định chi tiết về khiếu nại, tố cáo và xử lý vi phạm về BHXH</vt:lpstr>
      <vt:lpstr>   Quy định chi tiết về khiếu nại, tố cáo và xử lý vi phạm về BHXH</vt:lpstr>
      <vt:lpstr>   Thủ tục hành chính về BHXH</vt:lpstr>
      <vt:lpstr>   Quy định rõ trách nhiệm UBND các cấp</vt:lpstr>
      <vt:lpstr> BHXH VIỆT NAM BHXH TP. HỒ CHÍ MINH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TÍNH ƯU VIỆT CỦA CHÍNH SÁCH BHXH</dc:title>
  <dc:creator>Nguyen Thi Hong Hanh (B)</dc:creator>
  <cp:lastModifiedBy>Admin</cp:lastModifiedBy>
  <cp:revision>259</cp:revision>
  <cp:lastPrinted>2024-07-30T02:06:31Z</cp:lastPrinted>
  <dcterms:modified xsi:type="dcterms:W3CDTF">2024-08-09T10:49:37Z</dcterms:modified>
</cp:coreProperties>
</file>